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73" r:id="rId9"/>
    <p:sldId id="268" r:id="rId10"/>
    <p:sldId id="269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04803"/>
            <a:ext cx="4953000" cy="2590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502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1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9696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33757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3712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6566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22567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40250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16409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0336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2017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10181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© 2017 Massachusetts Attorney General’s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Smith v. </a:t>
            </a:r>
            <a:br>
              <a:rPr lang="en-US" dirty="0"/>
            </a:br>
            <a:r>
              <a:rPr lang="en-US" dirty="0"/>
              <a:t>City of Westfield</a:t>
            </a:r>
            <a:br>
              <a:rPr lang="en-US" dirty="0"/>
            </a:br>
            <a:r>
              <a:rPr lang="en-US" dirty="0"/>
              <a:t>SJC-12243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5029200" cy="20634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Seth Schofield</a:t>
            </a:r>
          </a:p>
          <a:p>
            <a:r>
              <a:rPr lang="en-US" i="1" dirty="0"/>
              <a:t>Senior Appellate Counsel</a:t>
            </a:r>
          </a:p>
          <a:p>
            <a:r>
              <a:rPr lang="en-US" dirty="0"/>
              <a:t>Assistant Attorney General</a:t>
            </a:r>
          </a:p>
          <a:p>
            <a:r>
              <a:rPr lang="en-US" dirty="0"/>
              <a:t>Energy and Environment Bureau</a:t>
            </a:r>
          </a:p>
          <a:p>
            <a:r>
              <a:rPr lang="en-US" dirty="0"/>
              <a:t>seth.schofield@state.ma.us</a:t>
            </a:r>
          </a:p>
          <a:p>
            <a:r>
              <a:rPr lang="en-US" dirty="0"/>
              <a:t>(617) 963-2436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Article 97 made no other changes to the common law </a:t>
            </a:r>
          </a:p>
          <a:p>
            <a:pPr lvl="0"/>
            <a:r>
              <a:rPr lang="en-US" dirty="0"/>
              <a:t>The prior common dedication law cases still govern the question whether land has been designated for a protected Article 97 purpose</a:t>
            </a:r>
          </a:p>
          <a:p>
            <a:r>
              <a:rPr lang="en-US" dirty="0"/>
              <a:t>Those longstanding common law cases make clear that a deed or other recording is not necessary to designate land for a particular public purpose, including an Article 97 purpose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6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SJC Decision – Oct. 2,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Court reverses, and holds that the park had been dedicated as a public park, subject to Art. 97’s protection</a:t>
            </a:r>
          </a:p>
          <a:p>
            <a:r>
              <a:rPr lang="en-US" dirty="0"/>
              <a:t>Court makes clear the importance of parkland to the general public. </a:t>
            </a:r>
          </a:p>
          <a:p>
            <a:r>
              <a:rPr lang="en-US" dirty="0"/>
              <a:t>Article 97 “must be understood in” the context of the common law that pre-dated it.</a:t>
            </a:r>
          </a:p>
          <a:p>
            <a:r>
              <a:rPr lang="en-US" dirty="0"/>
              <a:t>“There is no reason to believe that art. 97 was intended . . . to diminish” protection afforded by the common law.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SJC Decision – Oct. 2,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“land is dedicated to the public as a public park when the landowner's intent to do so is clear and unequivocal, and when the public accepts such use by actually using the land as a public park.”</a:t>
            </a:r>
          </a:p>
          <a:p>
            <a:r>
              <a:rPr lang="en-US" dirty="0"/>
              <a:t>Courts should look to the “totality of the circumstances” to determined whether land has been unequivocally dedicated for an Art. 97 purpose</a:t>
            </a:r>
          </a:p>
          <a:p>
            <a:r>
              <a:rPr lang="en-US" dirty="0"/>
              <a:t>Westfield park was so dedicated when the City accepted LWCF funds in 1979.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Special thanks:</a:t>
            </a:r>
          </a:p>
          <a:p>
            <a:pPr marL="0" indent="0" algn="ctr">
              <a:buNone/>
            </a:pPr>
            <a:r>
              <a:rPr lang="en-US" dirty="0"/>
              <a:t>Robert O’Conner, Director, Div. of Conservation Services, EEA</a:t>
            </a:r>
          </a:p>
          <a:p>
            <a:pPr marL="0" indent="0" algn="ctr">
              <a:buNone/>
            </a:pPr>
            <a:r>
              <a:rPr lang="en-US" dirty="0"/>
              <a:t>Melissa Cryan, EEA</a:t>
            </a:r>
          </a:p>
          <a:p>
            <a:pPr marL="0" indent="0" algn="ctr">
              <a:buNone/>
            </a:pPr>
            <a:r>
              <a:rPr lang="en-US" dirty="0"/>
              <a:t>Kurt Gaertner, EEA</a:t>
            </a:r>
          </a:p>
          <a:p>
            <a:pPr marL="0" indent="0" algn="ctr">
              <a:buNone/>
            </a:pPr>
            <a:r>
              <a:rPr lang="en-US" dirty="0"/>
              <a:t>Margaret Callanan, former Counsel EEA</a:t>
            </a:r>
          </a:p>
          <a:p>
            <a:pPr marL="0" indent="0" algn="ctr">
              <a:buNone/>
            </a:pPr>
            <a:r>
              <a:rPr lang="en-US" dirty="0"/>
              <a:t>Tom LaRosa, Chief Counsel, DCR</a:t>
            </a:r>
          </a:p>
          <a:p>
            <a:pPr marL="0" indent="0" algn="ctr">
              <a:buNone/>
            </a:pPr>
            <a:r>
              <a:rPr lang="en-US" dirty="0"/>
              <a:t>Rich Lehan, General Counsel, DFG</a:t>
            </a:r>
          </a:p>
          <a:p>
            <a:pPr marL="0" indent="0" algn="ctr">
              <a:buNone/>
            </a:pPr>
            <a:r>
              <a:rPr lang="en-US" dirty="0"/>
              <a:t>Alessandra Wingerter, AGO Intern/Land Ct. Clerk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7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Park at Issue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6794321" cy="38218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868" y="2436221"/>
            <a:ext cx="3821806" cy="21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0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Elementary School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476"/>
            <a:ext cx="8229600" cy="4704689"/>
          </a:xfrm>
        </p:spPr>
        <p:txBody>
          <a:bodyPr>
            <a:normAutofit/>
          </a:bodyPr>
          <a:lstStyle/>
          <a:p>
            <a:r>
              <a:rPr lang="en-US" sz="2400" dirty="0"/>
              <a:t>The City of Westfield proposed to construct a new elementary school on 1.35 acres of the 5.3 acre park that would serve 600 students.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15" y="2261063"/>
            <a:ext cx="6409306" cy="4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2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Park Today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Park Today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Involvement of the Attorney General’s Office (AGO)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7338" lvl="1">
              <a:buFont typeface="Arial" panose="020B0604020202020204" pitchFamily="34" charset="0"/>
              <a:buChar char="•"/>
            </a:pPr>
            <a:r>
              <a:rPr lang="en-US" dirty="0"/>
              <a:t>2013 – AGO alerted Plaintiffs’ counsel that there was no role for AG at time given preliminary injunction and Mass. School Building Authority assurance to withhold funds pending outcome of the lawsuit.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dirty="0"/>
              <a:t>2016 – Plaintiffs’ counsel alerted us to Appeals Court decision and the plaintiffs’ intention to seek further appellate review.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dirty="0"/>
              <a:t>2016 – AGO submits a letter urging the SJC to accept the case for further appellate review.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dirty="0"/>
              <a:t>2017 – AGO submits an amicus brief urging the SJC to reverse the Appeals Court’s decision.</a:t>
            </a:r>
          </a:p>
          <a:p>
            <a:pPr marL="287338" lvl="1">
              <a:buFont typeface="Arial" panose="020B0604020202020204" pitchFamily="34" charset="0"/>
              <a:buChar char="•"/>
            </a:pPr>
            <a:r>
              <a:rPr lang="en-US" dirty="0"/>
              <a:t>2017 – SJC grants the AGO’s motion to participate in oral argument.</a:t>
            </a:r>
          </a:p>
          <a:p>
            <a:pPr marL="287338"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1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Judicial Erosion of Article 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Selectman of Hanson v. Lindsay</a:t>
            </a:r>
            <a:r>
              <a:rPr lang="en-US" dirty="0"/>
              <a:t>, 444 Mass. 502 (2005)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i="1" dirty="0"/>
              <a:t>Mahajan v. Department of Environmental Protection, </a:t>
            </a:r>
            <a:r>
              <a:rPr lang="en-US" dirty="0"/>
              <a:t>464 Mass. 604 (2013)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i="1" dirty="0"/>
              <a:t>Smith v. City of Westfield</a:t>
            </a:r>
            <a:r>
              <a:rPr lang="en-US" dirty="0"/>
              <a:t>, 90 Mass. App. Ct. 80 (2016)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*Quinn Opinion, Rep. A.G., Pub. Doc. No. 12 (1973)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9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Restoring Article 97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Historical research on Article 97 and pre-Article 97 case law</a:t>
            </a:r>
          </a:p>
          <a:p>
            <a:r>
              <a:rPr lang="en-US" dirty="0"/>
              <a:t>Reconnect Article 97 to its historical roots: the prior public use doctrine</a:t>
            </a:r>
          </a:p>
          <a:p>
            <a:r>
              <a:rPr lang="en-US" dirty="0"/>
              <a:t>Re-establish legal test for determining when land has been dedicated to a protected public use</a:t>
            </a:r>
          </a:p>
          <a:p>
            <a:r>
              <a:rPr lang="en-US" dirty="0"/>
              <a:t>Reinforce Article 97 with discussion of implications of a recording-only rule and the myriad environmental and public benefits of parks and conservation land</a:t>
            </a:r>
          </a:p>
          <a:p>
            <a:r>
              <a:rPr lang="en-US" dirty="0"/>
              <a:t>Provide a roadmap for the Court to navigate between its prior precedents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overriding inquiry is whether the government unequivocally intended to set aside land for an Article 97 purpose.</a:t>
            </a:r>
          </a:p>
          <a:p>
            <a:pPr lvl="0"/>
            <a:r>
              <a:rPr lang="en-US" dirty="0"/>
              <a:t>There is no evidence that suggests that Article 97 was intended to reduce protection for park and conservation land</a:t>
            </a:r>
          </a:p>
          <a:p>
            <a:pPr lvl="0"/>
            <a:r>
              <a:rPr lang="en-US" dirty="0"/>
              <a:t>Article 97 increased the well-established common law protection for park and conservation lands by changing the simple majority vote to an on the record super majority vote and elevating it to constitutional stature.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71370"/>
      </p:ext>
    </p:extLst>
  </p:cSld>
  <p:clrMapOvr>
    <a:masterClrMapping/>
  </p:clrMapOvr>
</p:sld>
</file>

<file path=ppt/theme/theme1.xml><?xml version="1.0" encoding="utf-8"?>
<a:theme xmlns:a="http://schemas.openxmlformats.org/drawingml/2006/main" name="AGO 2016 May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1F9CDB0-B59A-4C0E-8F40-55F14609AE83}" vid="{8A3A1D59-0CCD-4B4C-B321-2F3E82964D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AGO PowerPoint Template 2017</Template>
  <TotalTime>684</TotalTime>
  <Words>765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AGO 2016 May 2016</vt:lpstr>
      <vt:lpstr>Smith v.  City of Westfield SJC-12243</vt:lpstr>
      <vt:lpstr>The Park at Issue</vt:lpstr>
      <vt:lpstr>The Elementary School Project</vt:lpstr>
      <vt:lpstr>The Park Today</vt:lpstr>
      <vt:lpstr>The Park Today</vt:lpstr>
      <vt:lpstr>Involvement of the Attorney General’s Office (AGO)</vt:lpstr>
      <vt:lpstr>Judicial Erosion of Article 97</vt:lpstr>
      <vt:lpstr>Restoring Article 97</vt:lpstr>
      <vt:lpstr>AG Arguments</vt:lpstr>
      <vt:lpstr>AG Arguments</vt:lpstr>
      <vt:lpstr>SJC Decision – Oct. 2, 2017</vt:lpstr>
      <vt:lpstr>SJC Decision – Oct. 2,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Seth (AGO)</dc:creator>
  <cp:lastModifiedBy>Schofield, Seth (AGO)</cp:lastModifiedBy>
  <cp:revision>43</cp:revision>
  <dcterms:created xsi:type="dcterms:W3CDTF">2017-08-08T20:50:41Z</dcterms:created>
  <dcterms:modified xsi:type="dcterms:W3CDTF">2018-01-24T06:19:34Z</dcterms:modified>
</cp:coreProperties>
</file>