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7" r:id="rId2"/>
    <p:sldId id="267" r:id="rId3"/>
    <p:sldId id="301" r:id="rId4"/>
    <p:sldId id="271" r:id="rId5"/>
    <p:sldId id="268" r:id="rId6"/>
    <p:sldId id="270" r:id="rId7"/>
    <p:sldId id="278" r:id="rId8"/>
    <p:sldId id="279" r:id="rId9"/>
    <p:sldId id="280" r:id="rId10"/>
    <p:sldId id="281" r:id="rId11"/>
    <p:sldId id="282" r:id="rId12"/>
    <p:sldId id="283" r:id="rId13"/>
    <p:sldId id="288" r:id="rId14"/>
    <p:sldId id="289" r:id="rId15"/>
    <p:sldId id="290" r:id="rId16"/>
    <p:sldId id="291" r:id="rId17"/>
    <p:sldId id="287" r:id="rId18"/>
    <p:sldId id="292" r:id="rId19"/>
    <p:sldId id="296" r:id="rId20"/>
    <p:sldId id="293" r:id="rId21"/>
    <p:sldId id="297" r:id="rId22"/>
    <p:sldId id="299" r:id="rId23"/>
    <p:sldId id="298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14" autoAdjust="0"/>
  </p:normalViewPr>
  <p:slideViewPr>
    <p:cSldViewPr snapToGrid="0">
      <p:cViewPr varScale="1">
        <p:scale>
          <a:sx n="87" d="100"/>
          <a:sy n="87" d="100"/>
        </p:scale>
        <p:origin x="114" y="19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81FB2-59F8-4DA3-A566-A17E37AEEF2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A2828-5648-429E-82D8-A126AA1C0F29}">
      <dgm:prSet phldrT="[Text]" custT="1"/>
      <dgm:spPr/>
      <dgm:t>
        <a:bodyPr/>
        <a:lstStyle/>
        <a:p>
          <a:r>
            <a:rPr lang="en-US" sz="1200" b="1" dirty="0"/>
            <a:t>Remedy</a:t>
          </a:r>
        </a:p>
      </dgm:t>
    </dgm:pt>
    <dgm:pt modelId="{86907E26-5B4D-4AB2-83A7-CFD0D83284C7}" type="parTrans" cxnId="{BF3E1254-D2AD-47D4-8603-C1BF018AEF25}">
      <dgm:prSet/>
      <dgm:spPr/>
      <dgm:t>
        <a:bodyPr/>
        <a:lstStyle/>
        <a:p>
          <a:endParaRPr lang="en-US"/>
        </a:p>
      </dgm:t>
    </dgm:pt>
    <dgm:pt modelId="{49AA9AEB-0C28-48CA-B5FE-9C46AE48F1E0}" type="sibTrans" cxnId="{BF3E1254-D2AD-47D4-8603-C1BF018AEF25}">
      <dgm:prSet/>
      <dgm:spPr/>
      <dgm:t>
        <a:bodyPr/>
        <a:lstStyle/>
        <a:p>
          <a:endParaRPr lang="en-US"/>
        </a:p>
      </dgm:t>
    </dgm:pt>
    <dgm:pt modelId="{476C91B3-33B6-460E-967A-C19DFF012B7F}">
      <dgm:prSet phldrT="[Text]" custT="1"/>
      <dgm:spPr/>
      <dgm:t>
        <a:bodyPr/>
        <a:lstStyle/>
        <a:p>
          <a:r>
            <a:rPr lang="en-US" sz="1200" b="1" dirty="0"/>
            <a:t>Closing</a:t>
          </a:r>
        </a:p>
      </dgm:t>
    </dgm:pt>
    <dgm:pt modelId="{F56C25B3-2743-41EC-AEA1-E6EEC7265E9C}" type="parTrans" cxnId="{0E2F503B-84B2-42C4-93B6-4D61F9FACE1F}">
      <dgm:prSet/>
      <dgm:spPr/>
      <dgm:t>
        <a:bodyPr/>
        <a:lstStyle/>
        <a:p>
          <a:endParaRPr lang="en-US"/>
        </a:p>
      </dgm:t>
    </dgm:pt>
    <dgm:pt modelId="{65089DBF-931E-4453-9887-0A1930BB6CDD}" type="sibTrans" cxnId="{0E2F503B-84B2-42C4-93B6-4D61F9FACE1F}">
      <dgm:prSet/>
      <dgm:spPr/>
      <dgm:t>
        <a:bodyPr/>
        <a:lstStyle/>
        <a:p>
          <a:endParaRPr lang="en-US"/>
        </a:p>
      </dgm:t>
    </dgm:pt>
    <dgm:pt modelId="{249AE943-934E-4BD9-8309-D1DE9E95C5F7}">
      <dgm:prSet phldrT="[Text]" custT="1"/>
      <dgm:spPr/>
      <dgm:t>
        <a:bodyPr/>
        <a:lstStyle/>
        <a:p>
          <a:r>
            <a:rPr lang="en-US" sz="1200" b="1" dirty="0"/>
            <a:t>Case in Chief</a:t>
          </a:r>
        </a:p>
      </dgm:t>
    </dgm:pt>
    <dgm:pt modelId="{F85C423D-E176-45FF-B95E-C8EC3F4563A0}" type="parTrans" cxnId="{CFDFF9AA-38D3-4C14-A214-5709C7ED6F7C}">
      <dgm:prSet/>
      <dgm:spPr/>
      <dgm:t>
        <a:bodyPr/>
        <a:lstStyle/>
        <a:p>
          <a:endParaRPr lang="en-US"/>
        </a:p>
      </dgm:t>
    </dgm:pt>
    <dgm:pt modelId="{0FFB8229-DF7B-4A3B-A483-189D0B93403B}" type="sibTrans" cxnId="{CFDFF9AA-38D3-4C14-A214-5709C7ED6F7C}">
      <dgm:prSet/>
      <dgm:spPr/>
      <dgm:t>
        <a:bodyPr/>
        <a:lstStyle/>
        <a:p>
          <a:endParaRPr lang="en-US"/>
        </a:p>
      </dgm:t>
    </dgm:pt>
    <dgm:pt modelId="{A406E98F-AC79-40DC-A790-D7DE11CBD3A9}">
      <dgm:prSet phldrT="[Text]" custT="1"/>
      <dgm:spPr/>
      <dgm:t>
        <a:bodyPr/>
        <a:lstStyle/>
        <a:p>
          <a:r>
            <a:rPr lang="en-US" sz="1200" b="1" dirty="0"/>
            <a:t>Cross-Examination</a:t>
          </a:r>
        </a:p>
      </dgm:t>
    </dgm:pt>
    <dgm:pt modelId="{D2BC8AFD-FC26-4162-9BC6-FE7EEAC2F48C}" type="parTrans" cxnId="{CFB19FE0-6F5E-4618-9139-CA950B3BAAFD}">
      <dgm:prSet/>
      <dgm:spPr/>
      <dgm:t>
        <a:bodyPr/>
        <a:lstStyle/>
        <a:p>
          <a:endParaRPr lang="en-US"/>
        </a:p>
      </dgm:t>
    </dgm:pt>
    <dgm:pt modelId="{593822B0-F2DF-4D60-B007-312596910D5C}" type="sibTrans" cxnId="{CFB19FE0-6F5E-4618-9139-CA950B3BAAFD}">
      <dgm:prSet/>
      <dgm:spPr/>
      <dgm:t>
        <a:bodyPr/>
        <a:lstStyle/>
        <a:p>
          <a:endParaRPr lang="en-US"/>
        </a:p>
      </dgm:t>
    </dgm:pt>
    <dgm:pt modelId="{CBC0A364-EA49-4693-9CD3-48CDA4302E4C}">
      <dgm:prSet phldrT="[Text]" custT="1"/>
      <dgm:spPr/>
      <dgm:t>
        <a:bodyPr/>
        <a:lstStyle/>
        <a:p>
          <a:r>
            <a:rPr lang="en-US" sz="1200" b="1" dirty="0" smtClean="0"/>
            <a:t>Re-evaluation</a:t>
          </a:r>
          <a:endParaRPr lang="en-US" sz="1200" b="1" dirty="0"/>
        </a:p>
      </dgm:t>
    </dgm:pt>
    <dgm:pt modelId="{4A21A9FF-CEFE-4626-9DCB-42F68F5EED55}" type="parTrans" cxnId="{EB2FFA7E-84B7-4CD1-9362-3CBC71D04F10}">
      <dgm:prSet/>
      <dgm:spPr/>
      <dgm:t>
        <a:bodyPr/>
        <a:lstStyle/>
        <a:p>
          <a:endParaRPr lang="en-US"/>
        </a:p>
      </dgm:t>
    </dgm:pt>
    <dgm:pt modelId="{5CD175B0-7E2C-427A-8D50-F443D4A1C4C8}" type="sibTrans" cxnId="{EB2FFA7E-84B7-4CD1-9362-3CBC71D04F10}">
      <dgm:prSet/>
      <dgm:spPr/>
      <dgm:t>
        <a:bodyPr/>
        <a:lstStyle/>
        <a:p>
          <a:endParaRPr lang="en-US"/>
        </a:p>
      </dgm:t>
    </dgm:pt>
    <dgm:pt modelId="{514D340C-E3A5-4E0A-B737-29C2E4BAA20A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US" sz="1200" b="1" dirty="0"/>
        </a:p>
        <a:p>
          <a:pPr>
            <a:spcBef>
              <a:spcPts val="600"/>
            </a:spcBef>
            <a:spcAft>
              <a:spcPts val="0"/>
            </a:spcAft>
          </a:pPr>
          <a:r>
            <a:rPr lang="en-US" sz="1200" b="1" dirty="0"/>
            <a:t>Opening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n-US" sz="1200" b="1" dirty="0"/>
        </a:p>
      </dgm:t>
    </dgm:pt>
    <dgm:pt modelId="{527E452C-4D02-4919-B053-37042CFE1991}" type="parTrans" cxnId="{E0E41014-EBBE-451C-A7AB-7EC7DF2A1CDA}">
      <dgm:prSet/>
      <dgm:spPr/>
      <dgm:t>
        <a:bodyPr/>
        <a:lstStyle/>
        <a:p>
          <a:endParaRPr lang="en-US"/>
        </a:p>
      </dgm:t>
    </dgm:pt>
    <dgm:pt modelId="{9F39428B-83C6-4318-8E4A-6F66D3AC767A}" type="sibTrans" cxnId="{E0E41014-EBBE-451C-A7AB-7EC7DF2A1CDA}">
      <dgm:prSet/>
      <dgm:spPr/>
      <dgm:t>
        <a:bodyPr/>
        <a:lstStyle/>
        <a:p>
          <a:endParaRPr lang="en-US"/>
        </a:p>
      </dgm:t>
    </dgm:pt>
    <dgm:pt modelId="{FA9FC2C1-5496-4836-BCB5-3503B377E291}" type="pres">
      <dgm:prSet presAssocID="{F2F81FB2-59F8-4DA3-A566-A17E37AEEF2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8E5FE6A-0F91-401E-A8A3-54FD2067FB07}" type="pres">
      <dgm:prSet presAssocID="{F2F81FB2-59F8-4DA3-A566-A17E37AEEF27}" presName="pyramid" presStyleLbl="node1" presStyleIdx="0" presStyleCnt="1" custLinFactNeighborX="820" custLinFactNeighborY="-410"/>
      <dgm:spPr/>
    </dgm:pt>
    <dgm:pt modelId="{4BF6533D-4335-43DF-AFDB-45E652664D07}" type="pres">
      <dgm:prSet presAssocID="{F2F81FB2-59F8-4DA3-A566-A17E37AEEF27}" presName="theList" presStyleCnt="0"/>
      <dgm:spPr/>
    </dgm:pt>
    <dgm:pt modelId="{4CCDEF22-02DD-4E11-A278-B1EE14F0D691}" type="pres">
      <dgm:prSet presAssocID="{23FA2828-5648-429E-82D8-A126AA1C0F29}" presName="aNode" presStyleLbl="fgAcc1" presStyleIdx="0" presStyleCnt="6" custScaleY="90909" custLinFactNeighborY="34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1B9BD-9A80-4526-A27B-EA6A0493F71C}" type="pres">
      <dgm:prSet presAssocID="{23FA2828-5648-429E-82D8-A126AA1C0F29}" presName="aSpace" presStyleCnt="0"/>
      <dgm:spPr/>
    </dgm:pt>
    <dgm:pt modelId="{97B71938-74CF-4DD8-A33E-4B43C89734B7}" type="pres">
      <dgm:prSet presAssocID="{476C91B3-33B6-460E-967A-C19DFF012B7F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6B84F-7E83-4ED2-8690-F99900FCE391}" type="pres">
      <dgm:prSet presAssocID="{476C91B3-33B6-460E-967A-C19DFF012B7F}" presName="aSpace" presStyleCnt="0"/>
      <dgm:spPr/>
    </dgm:pt>
    <dgm:pt modelId="{93F14AF2-3ABF-406E-9671-B577F1F47D18}" type="pres">
      <dgm:prSet presAssocID="{249AE943-934E-4BD9-8309-D1DE9E95C5F7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D1F90-C1E5-440E-B9A9-9027878F386F}" type="pres">
      <dgm:prSet presAssocID="{249AE943-934E-4BD9-8309-D1DE9E95C5F7}" presName="aSpace" presStyleCnt="0"/>
      <dgm:spPr/>
    </dgm:pt>
    <dgm:pt modelId="{E2DCC94F-EE84-4118-B57A-B9A5CE1D6F1D}" type="pres">
      <dgm:prSet presAssocID="{A406E98F-AC79-40DC-A790-D7DE11CBD3A9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A6002-CF84-47AD-AD15-1CF5E01727E0}" type="pres">
      <dgm:prSet presAssocID="{A406E98F-AC79-40DC-A790-D7DE11CBD3A9}" presName="aSpace" presStyleCnt="0"/>
      <dgm:spPr/>
    </dgm:pt>
    <dgm:pt modelId="{119566EA-5B57-4C0F-B873-794A8671A3D4}" type="pres">
      <dgm:prSet presAssocID="{CBC0A364-EA49-4693-9CD3-48CDA4302E4C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3048C-991B-42C2-87B7-C777539A35BE}" type="pres">
      <dgm:prSet presAssocID="{CBC0A364-EA49-4693-9CD3-48CDA4302E4C}" presName="aSpace" presStyleCnt="0"/>
      <dgm:spPr/>
    </dgm:pt>
    <dgm:pt modelId="{39F13FA2-2378-4A89-B9E9-574DDEA7CF93}" type="pres">
      <dgm:prSet presAssocID="{514D340C-E3A5-4E0A-B737-29C2E4BAA20A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7C20F-88F3-4108-B8CD-A1A14513D78D}" type="pres">
      <dgm:prSet presAssocID="{514D340C-E3A5-4E0A-B737-29C2E4BAA20A}" presName="aSpace" presStyleCnt="0"/>
      <dgm:spPr/>
    </dgm:pt>
  </dgm:ptLst>
  <dgm:cxnLst>
    <dgm:cxn modelId="{ED6DF1B4-E9F0-4DBA-B767-BB88D8C875E5}" type="presOf" srcId="{249AE943-934E-4BD9-8309-D1DE9E95C5F7}" destId="{93F14AF2-3ABF-406E-9671-B577F1F47D18}" srcOrd="0" destOrd="0" presId="urn:microsoft.com/office/officeart/2005/8/layout/pyramid2"/>
    <dgm:cxn modelId="{C9681C89-E8C1-4B7F-AFD3-C1FA54922963}" type="presOf" srcId="{F2F81FB2-59F8-4DA3-A566-A17E37AEEF27}" destId="{FA9FC2C1-5496-4836-BCB5-3503B377E291}" srcOrd="0" destOrd="0" presId="urn:microsoft.com/office/officeart/2005/8/layout/pyramid2"/>
    <dgm:cxn modelId="{428C14E8-278F-43C3-9A13-E46154B192A9}" type="presOf" srcId="{514D340C-E3A5-4E0A-B737-29C2E4BAA20A}" destId="{39F13FA2-2378-4A89-B9E9-574DDEA7CF93}" srcOrd="0" destOrd="0" presId="urn:microsoft.com/office/officeart/2005/8/layout/pyramid2"/>
    <dgm:cxn modelId="{E0E41014-EBBE-451C-A7AB-7EC7DF2A1CDA}" srcId="{F2F81FB2-59F8-4DA3-A566-A17E37AEEF27}" destId="{514D340C-E3A5-4E0A-B737-29C2E4BAA20A}" srcOrd="5" destOrd="0" parTransId="{527E452C-4D02-4919-B053-37042CFE1991}" sibTransId="{9F39428B-83C6-4318-8E4A-6F66D3AC767A}"/>
    <dgm:cxn modelId="{1510C3FB-5FC7-43A7-80B0-ACCA21BE9188}" type="presOf" srcId="{23FA2828-5648-429E-82D8-A126AA1C0F29}" destId="{4CCDEF22-02DD-4E11-A278-B1EE14F0D691}" srcOrd="0" destOrd="0" presId="urn:microsoft.com/office/officeart/2005/8/layout/pyramid2"/>
    <dgm:cxn modelId="{BF3E1254-D2AD-47D4-8603-C1BF018AEF25}" srcId="{F2F81FB2-59F8-4DA3-A566-A17E37AEEF27}" destId="{23FA2828-5648-429E-82D8-A126AA1C0F29}" srcOrd="0" destOrd="0" parTransId="{86907E26-5B4D-4AB2-83A7-CFD0D83284C7}" sibTransId="{49AA9AEB-0C28-48CA-B5FE-9C46AE48F1E0}"/>
    <dgm:cxn modelId="{0E2F503B-84B2-42C4-93B6-4D61F9FACE1F}" srcId="{F2F81FB2-59F8-4DA3-A566-A17E37AEEF27}" destId="{476C91B3-33B6-460E-967A-C19DFF012B7F}" srcOrd="1" destOrd="0" parTransId="{F56C25B3-2743-41EC-AEA1-E6EEC7265E9C}" sibTransId="{65089DBF-931E-4453-9887-0A1930BB6CDD}"/>
    <dgm:cxn modelId="{B7840616-8A25-4DF1-B509-854A61D46FC1}" type="presOf" srcId="{A406E98F-AC79-40DC-A790-D7DE11CBD3A9}" destId="{E2DCC94F-EE84-4118-B57A-B9A5CE1D6F1D}" srcOrd="0" destOrd="0" presId="urn:microsoft.com/office/officeart/2005/8/layout/pyramid2"/>
    <dgm:cxn modelId="{B66283BB-F008-4BFE-B256-D9E9679A90E7}" type="presOf" srcId="{476C91B3-33B6-460E-967A-C19DFF012B7F}" destId="{97B71938-74CF-4DD8-A33E-4B43C89734B7}" srcOrd="0" destOrd="0" presId="urn:microsoft.com/office/officeart/2005/8/layout/pyramid2"/>
    <dgm:cxn modelId="{CFDFF9AA-38D3-4C14-A214-5709C7ED6F7C}" srcId="{F2F81FB2-59F8-4DA3-A566-A17E37AEEF27}" destId="{249AE943-934E-4BD9-8309-D1DE9E95C5F7}" srcOrd="2" destOrd="0" parTransId="{F85C423D-E176-45FF-B95E-C8EC3F4563A0}" sibTransId="{0FFB8229-DF7B-4A3B-A483-189D0B93403B}"/>
    <dgm:cxn modelId="{CFB19FE0-6F5E-4618-9139-CA950B3BAAFD}" srcId="{F2F81FB2-59F8-4DA3-A566-A17E37AEEF27}" destId="{A406E98F-AC79-40DC-A790-D7DE11CBD3A9}" srcOrd="3" destOrd="0" parTransId="{D2BC8AFD-FC26-4162-9BC6-FE7EEAC2F48C}" sibTransId="{593822B0-F2DF-4D60-B007-312596910D5C}"/>
    <dgm:cxn modelId="{682D1D12-79AE-4D9E-B2C2-8F6C3B11F798}" type="presOf" srcId="{CBC0A364-EA49-4693-9CD3-48CDA4302E4C}" destId="{119566EA-5B57-4C0F-B873-794A8671A3D4}" srcOrd="0" destOrd="0" presId="urn:microsoft.com/office/officeart/2005/8/layout/pyramid2"/>
    <dgm:cxn modelId="{EB2FFA7E-84B7-4CD1-9362-3CBC71D04F10}" srcId="{F2F81FB2-59F8-4DA3-A566-A17E37AEEF27}" destId="{CBC0A364-EA49-4693-9CD3-48CDA4302E4C}" srcOrd="4" destOrd="0" parTransId="{4A21A9FF-CEFE-4626-9DCB-42F68F5EED55}" sibTransId="{5CD175B0-7E2C-427A-8D50-F443D4A1C4C8}"/>
    <dgm:cxn modelId="{23F22805-76C3-4C28-8CC8-BF0D9EFB0C5A}" type="presParOf" srcId="{FA9FC2C1-5496-4836-BCB5-3503B377E291}" destId="{A8E5FE6A-0F91-401E-A8A3-54FD2067FB07}" srcOrd="0" destOrd="0" presId="urn:microsoft.com/office/officeart/2005/8/layout/pyramid2"/>
    <dgm:cxn modelId="{0688B48D-15FC-4427-9EA1-F12D2EB06F53}" type="presParOf" srcId="{FA9FC2C1-5496-4836-BCB5-3503B377E291}" destId="{4BF6533D-4335-43DF-AFDB-45E652664D07}" srcOrd="1" destOrd="0" presId="urn:microsoft.com/office/officeart/2005/8/layout/pyramid2"/>
    <dgm:cxn modelId="{22C514C8-21E8-4137-8779-32F137918847}" type="presParOf" srcId="{4BF6533D-4335-43DF-AFDB-45E652664D07}" destId="{4CCDEF22-02DD-4E11-A278-B1EE14F0D691}" srcOrd="0" destOrd="0" presId="urn:microsoft.com/office/officeart/2005/8/layout/pyramid2"/>
    <dgm:cxn modelId="{6D5372A2-C2E2-42AA-9416-40AFC05517CF}" type="presParOf" srcId="{4BF6533D-4335-43DF-AFDB-45E652664D07}" destId="{7241B9BD-9A80-4526-A27B-EA6A0493F71C}" srcOrd="1" destOrd="0" presId="urn:microsoft.com/office/officeart/2005/8/layout/pyramid2"/>
    <dgm:cxn modelId="{A6637320-AF09-4F7B-821C-5FCDB6EEFBEF}" type="presParOf" srcId="{4BF6533D-4335-43DF-AFDB-45E652664D07}" destId="{97B71938-74CF-4DD8-A33E-4B43C89734B7}" srcOrd="2" destOrd="0" presId="urn:microsoft.com/office/officeart/2005/8/layout/pyramid2"/>
    <dgm:cxn modelId="{1347F54F-B439-4090-9322-50C9D1E0C527}" type="presParOf" srcId="{4BF6533D-4335-43DF-AFDB-45E652664D07}" destId="{A5C6B84F-7E83-4ED2-8690-F99900FCE391}" srcOrd="3" destOrd="0" presId="urn:microsoft.com/office/officeart/2005/8/layout/pyramid2"/>
    <dgm:cxn modelId="{E9FC799C-48F9-427F-AE45-AA9323CE3B94}" type="presParOf" srcId="{4BF6533D-4335-43DF-AFDB-45E652664D07}" destId="{93F14AF2-3ABF-406E-9671-B577F1F47D18}" srcOrd="4" destOrd="0" presId="urn:microsoft.com/office/officeart/2005/8/layout/pyramid2"/>
    <dgm:cxn modelId="{E3084D53-CC60-4024-BFF4-9C18396DE1D3}" type="presParOf" srcId="{4BF6533D-4335-43DF-AFDB-45E652664D07}" destId="{55AD1F90-C1E5-440E-B9A9-9027878F386F}" srcOrd="5" destOrd="0" presId="urn:microsoft.com/office/officeart/2005/8/layout/pyramid2"/>
    <dgm:cxn modelId="{4BE8F511-733D-4842-9E4D-C57E643EE599}" type="presParOf" srcId="{4BF6533D-4335-43DF-AFDB-45E652664D07}" destId="{E2DCC94F-EE84-4118-B57A-B9A5CE1D6F1D}" srcOrd="6" destOrd="0" presId="urn:microsoft.com/office/officeart/2005/8/layout/pyramid2"/>
    <dgm:cxn modelId="{016AE3AB-83B2-4D7F-95F4-60F5DF272420}" type="presParOf" srcId="{4BF6533D-4335-43DF-AFDB-45E652664D07}" destId="{E70A6002-CF84-47AD-AD15-1CF5E01727E0}" srcOrd="7" destOrd="0" presId="urn:microsoft.com/office/officeart/2005/8/layout/pyramid2"/>
    <dgm:cxn modelId="{F3BAB4BF-7646-4532-84A7-EEDE5CFD754E}" type="presParOf" srcId="{4BF6533D-4335-43DF-AFDB-45E652664D07}" destId="{119566EA-5B57-4C0F-B873-794A8671A3D4}" srcOrd="8" destOrd="0" presId="urn:microsoft.com/office/officeart/2005/8/layout/pyramid2"/>
    <dgm:cxn modelId="{8102239F-CDBE-42F8-AF40-CE33FA44E18A}" type="presParOf" srcId="{4BF6533D-4335-43DF-AFDB-45E652664D07}" destId="{D693048C-991B-42C2-87B7-C777539A35BE}" srcOrd="9" destOrd="0" presId="urn:microsoft.com/office/officeart/2005/8/layout/pyramid2"/>
    <dgm:cxn modelId="{F77838BD-4B56-4579-A4A2-72E23B3BCA16}" type="presParOf" srcId="{4BF6533D-4335-43DF-AFDB-45E652664D07}" destId="{39F13FA2-2378-4A89-B9E9-574DDEA7CF93}" srcOrd="10" destOrd="0" presId="urn:microsoft.com/office/officeart/2005/8/layout/pyramid2"/>
    <dgm:cxn modelId="{A5DBD3E8-B92D-43EC-85DD-E29251273BE7}" type="presParOf" srcId="{4BF6533D-4335-43DF-AFDB-45E652664D07}" destId="{E557C20F-88F3-4108-B8CD-A1A14513D78D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5FE6A-0F91-401E-A8A3-54FD2067FB07}">
      <dsp:nvSpPr>
        <dsp:cNvPr id="0" name=""/>
        <dsp:cNvSpPr/>
      </dsp:nvSpPr>
      <dsp:spPr>
        <a:xfrm>
          <a:off x="1138283" y="0"/>
          <a:ext cx="3846786" cy="384678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DEF22-02DD-4E11-A278-B1EE14F0D691}">
      <dsp:nvSpPr>
        <dsp:cNvPr id="0" name=""/>
        <dsp:cNvSpPr/>
      </dsp:nvSpPr>
      <dsp:spPr>
        <a:xfrm>
          <a:off x="3030132" y="404804"/>
          <a:ext cx="2500410" cy="4200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Remedy</a:t>
          </a:r>
        </a:p>
      </dsp:txBody>
      <dsp:txXfrm>
        <a:off x="3050638" y="425310"/>
        <a:ext cx="2459398" cy="379046"/>
      </dsp:txXfrm>
    </dsp:sp>
    <dsp:sp modelId="{97B71938-74CF-4DD8-A33E-4B43C89734B7}">
      <dsp:nvSpPr>
        <dsp:cNvPr id="0" name=""/>
        <dsp:cNvSpPr/>
      </dsp:nvSpPr>
      <dsp:spPr>
        <a:xfrm>
          <a:off x="3030132" y="862743"/>
          <a:ext cx="2500410" cy="462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Closing</a:t>
          </a:r>
        </a:p>
      </dsp:txBody>
      <dsp:txXfrm>
        <a:off x="3052688" y="885299"/>
        <a:ext cx="2455298" cy="416953"/>
      </dsp:txXfrm>
    </dsp:sp>
    <dsp:sp modelId="{93F14AF2-3ABF-406E-9671-B577F1F47D18}">
      <dsp:nvSpPr>
        <dsp:cNvPr id="0" name=""/>
        <dsp:cNvSpPr/>
      </dsp:nvSpPr>
      <dsp:spPr>
        <a:xfrm>
          <a:off x="3030132" y="1382566"/>
          <a:ext cx="2500410" cy="462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Case in Chief</a:t>
          </a:r>
        </a:p>
      </dsp:txBody>
      <dsp:txXfrm>
        <a:off x="3052688" y="1405122"/>
        <a:ext cx="2455298" cy="416953"/>
      </dsp:txXfrm>
    </dsp:sp>
    <dsp:sp modelId="{E2DCC94F-EE84-4118-B57A-B9A5CE1D6F1D}">
      <dsp:nvSpPr>
        <dsp:cNvPr id="0" name=""/>
        <dsp:cNvSpPr/>
      </dsp:nvSpPr>
      <dsp:spPr>
        <a:xfrm>
          <a:off x="3030132" y="1902389"/>
          <a:ext cx="2500410" cy="462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Cross-Examination</a:t>
          </a:r>
        </a:p>
      </dsp:txBody>
      <dsp:txXfrm>
        <a:off x="3052688" y="1924945"/>
        <a:ext cx="2455298" cy="416953"/>
      </dsp:txXfrm>
    </dsp:sp>
    <dsp:sp modelId="{119566EA-5B57-4C0F-B873-794A8671A3D4}">
      <dsp:nvSpPr>
        <dsp:cNvPr id="0" name=""/>
        <dsp:cNvSpPr/>
      </dsp:nvSpPr>
      <dsp:spPr>
        <a:xfrm>
          <a:off x="3030132" y="2422213"/>
          <a:ext cx="2500410" cy="462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Re-evaluation</a:t>
          </a:r>
          <a:endParaRPr lang="en-US" sz="1200" b="1" kern="1200" dirty="0"/>
        </a:p>
      </dsp:txBody>
      <dsp:txXfrm>
        <a:off x="3052688" y="2444769"/>
        <a:ext cx="2455298" cy="416953"/>
      </dsp:txXfrm>
    </dsp:sp>
    <dsp:sp modelId="{39F13FA2-2378-4A89-B9E9-574DDEA7CF93}">
      <dsp:nvSpPr>
        <dsp:cNvPr id="0" name=""/>
        <dsp:cNvSpPr/>
      </dsp:nvSpPr>
      <dsp:spPr>
        <a:xfrm>
          <a:off x="3030132" y="2942036"/>
          <a:ext cx="2500410" cy="462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/>
            <a:t>Opening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200" b="1" kern="1200" dirty="0"/>
        </a:p>
      </dsp:txBody>
      <dsp:txXfrm>
        <a:off x="3052688" y="2964592"/>
        <a:ext cx="2455298" cy="416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1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691639"/>
            <a:ext cx="10058400" cy="2743200"/>
          </a:xfrm>
        </p:spPr>
        <p:txBody>
          <a:bodyPr/>
          <a:lstStyle/>
          <a:p>
            <a:r>
              <a:rPr lang="en-US" dirty="0"/>
              <a:t>Bench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87087"/>
            <a:ext cx="10058400" cy="10988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view from . . . the bench</a:t>
            </a:r>
          </a:p>
          <a:p>
            <a:endParaRPr lang="en-US" dirty="0"/>
          </a:p>
          <a:p>
            <a:pPr>
              <a:lnSpc>
                <a:spcPct val="160000"/>
              </a:lnSpc>
            </a:pPr>
            <a:r>
              <a:rPr lang="en-US" b="0" i="1" cap="none" dirty="0"/>
              <a:t>Hon. Michael D. Vhay, Massachusetts Land Court</a:t>
            </a:r>
          </a:p>
          <a:p>
            <a:r>
              <a:rPr lang="en-US" b="0" i="1" cap="none" dirty="0"/>
              <a:t>January </a:t>
            </a:r>
            <a:r>
              <a:rPr lang="en-US" b="0" i="1" cap="none" dirty="0" smtClean="0"/>
              <a:t>18, </a:t>
            </a:r>
            <a:r>
              <a:rPr lang="en-US" b="0" i="1" cap="none" dirty="0"/>
              <a:t>2018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28D61-ECB9-442A-89CA-45968E68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“pre-trial” trial advocacy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585885-1C20-4F72-80ED-9CCB8942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CA07B6-030E-463E-9FF5-F4A2FA84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A0EB89-6AB7-4D8B-B1D2-8A4D3959EF77}"/>
              </a:ext>
            </a:extLst>
          </p:cNvPr>
          <p:cNvSpPr/>
          <p:nvPr/>
        </p:nvSpPr>
        <p:spPr>
          <a:xfrm>
            <a:off x="1295399" y="2080001"/>
            <a:ext cx="650853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Develop </a:t>
            </a:r>
            <a:r>
              <a:rPr lang="en-US" b="1" i="1" dirty="0"/>
              <a:t>a</a:t>
            </a:r>
            <a:r>
              <a:rPr lang="en-US" dirty="0"/>
              <a:t> theory and </a:t>
            </a:r>
            <a:r>
              <a:rPr lang="en-US" b="1" i="1" dirty="0"/>
              <a:t>a</a:t>
            </a:r>
            <a:r>
              <a:rPr lang="en-US" dirty="0"/>
              <a:t> theme from the outset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Determine </a:t>
            </a:r>
            <a:r>
              <a:rPr lang="en-US" dirty="0" smtClean="0"/>
              <a:t>which </a:t>
            </a:r>
            <a:r>
              <a:rPr lang="en-US" dirty="0"/>
              <a:t>issues aren’t (or shouldn’t be) disputed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Advance the theme in all filings (</a:t>
            </a:r>
            <a:r>
              <a:rPr lang="en-US" i="1" dirty="0"/>
              <a:t>frequency</a:t>
            </a:r>
            <a:r>
              <a:rPr lang="en-US" dirty="0"/>
              <a:t>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Lay the foundation for an excellent trial relationship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28D61-ECB9-442A-89CA-45968E68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“advice for going to trial”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585885-1C20-4F72-80ED-9CCB8942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CA07B6-030E-463E-9FF5-F4A2FA84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A0EB89-6AB7-4D8B-B1D2-8A4D3959EF77}"/>
              </a:ext>
            </a:extLst>
          </p:cNvPr>
          <p:cNvSpPr/>
          <p:nvPr/>
        </p:nvSpPr>
        <p:spPr>
          <a:xfrm>
            <a:off x="1295400" y="207890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Be prepared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Be orderly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Be brief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Be polite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Be congenial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Be civil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Be deferential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Avoid smugness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Be mindful of body language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Accept defeat graciously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r>
              <a:rPr lang="en-US" sz="1200" dirty="0"/>
              <a:t>Cecil C. </a:t>
            </a:r>
            <a:r>
              <a:rPr lang="en-US" sz="1200" dirty="0" err="1"/>
              <a:t>Kuhne</a:t>
            </a:r>
            <a:r>
              <a:rPr lang="en-US" sz="1200" dirty="0"/>
              <a:t> III, </a:t>
            </a:r>
            <a:r>
              <a:rPr lang="en-US" sz="1200" i="1" dirty="0"/>
              <a:t>Convincing the Judge: Practical Advice for Litigators</a:t>
            </a:r>
            <a:r>
              <a:rPr lang="en-US" sz="1200" dirty="0"/>
              <a:t>, 89-90 (ABA Publishing 2008)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Persuasive content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67B34C-5511-416E-94B1-DE29C2B2652A}"/>
              </a:ext>
            </a:extLst>
          </p:cNvPr>
          <p:cNvSpPr txBox="1"/>
          <p:nvPr/>
        </p:nvSpPr>
        <p:spPr>
          <a:xfrm>
            <a:off x="1066800" y="5680629"/>
            <a:ext cx="528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+mj-ea"/>
                <a:cs typeface="+mj-cs"/>
              </a:rPr>
              <a:t>Direct examination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28D61-ECB9-442A-89CA-45968E68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1943"/>
            <a:ext cx="9601200" cy="1143000"/>
          </a:xfrm>
        </p:spPr>
        <p:txBody>
          <a:bodyPr/>
          <a:lstStyle/>
          <a:p>
            <a:r>
              <a:rPr lang="en-US" dirty="0"/>
              <a:t>Aims of direct examination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585885-1C20-4F72-80ED-9CCB8942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CA07B6-030E-463E-9FF5-F4A2FA84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A0EB89-6AB7-4D8B-B1D2-8A4D3959EF77}"/>
              </a:ext>
            </a:extLst>
          </p:cNvPr>
          <p:cNvSpPr/>
          <p:nvPr/>
        </p:nvSpPr>
        <p:spPr>
          <a:xfrm>
            <a:off x="1295400" y="2078905"/>
            <a:ext cx="7785538" cy="361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Introducing undisputed facts (maybe)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Enhance the chances that the judge will decide disputed facts in your client’s favor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Lay foundation for disputed exhibits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Demonstrate that your client’s witnesses are credible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Hold the judge’s attention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Steven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Lubet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Modern Trial Advocacy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15-17 (Nat’l Inst. for Trial Advocacy 1993)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28D61-ECB9-442A-89CA-45968E68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1943"/>
            <a:ext cx="9601200" cy="1143000"/>
          </a:xfrm>
        </p:spPr>
        <p:txBody>
          <a:bodyPr/>
          <a:lstStyle/>
          <a:p>
            <a:r>
              <a:rPr lang="en-US" dirty="0"/>
              <a:t>Planning a direct examination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585885-1C20-4F72-80ED-9CCB8942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CA07B6-030E-463E-9FF5-F4A2FA84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A0EB89-6AB7-4D8B-B1D2-8A4D3959EF77}"/>
              </a:ext>
            </a:extLst>
          </p:cNvPr>
          <p:cNvSpPr/>
          <p:nvPr/>
        </p:nvSpPr>
        <p:spPr>
          <a:xfrm>
            <a:off x="1295400" y="2078905"/>
            <a:ext cx="7785538" cy="335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Content is the driver (see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Aims of Direct Examination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Corollary: 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Exclude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/>
              <a:t>Clutter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/>
              <a:t>The Unprovable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/>
              <a:t>The Implausible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/>
              <a:t>The Impeachable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/>
              <a:t>Door-openers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Lubet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Modern Trial Advocacy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at 20-23.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2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28D61-ECB9-442A-89CA-45968E68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1943"/>
            <a:ext cx="9601200" cy="1143000"/>
          </a:xfrm>
        </p:spPr>
        <p:txBody>
          <a:bodyPr/>
          <a:lstStyle/>
          <a:p>
            <a:r>
              <a:rPr lang="en-US" dirty="0"/>
              <a:t>Organizing a direct examination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585885-1C20-4F72-80ED-9CCB8942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CA07B6-030E-463E-9FF5-F4A2FA84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A0EB89-6AB7-4D8B-B1D2-8A4D3959EF77}"/>
              </a:ext>
            </a:extLst>
          </p:cNvPr>
          <p:cNvSpPr/>
          <p:nvPr/>
        </p:nvSpPr>
        <p:spPr>
          <a:xfrm>
            <a:off x="1295400" y="2078905"/>
            <a:ext cx="7785538" cy="3842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Start strong, end strong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Organize by topics (“Sub-Directs”), then by chronology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Start and end Sub-Directs strong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Get to the point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Give separate attention to important details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Don’t interrupt action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Unify circumstantial evidence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Affirmation before refutation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Be selective in raising defensive points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End with a clincher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Lubet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Modern Trial Advocacy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at 24-33.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28D61-ECB9-442A-89CA-45968E68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1943"/>
            <a:ext cx="9601200" cy="1143000"/>
          </a:xfrm>
        </p:spPr>
        <p:txBody>
          <a:bodyPr/>
          <a:lstStyle/>
          <a:p>
            <a:r>
              <a:rPr lang="en-US" dirty="0"/>
              <a:t>Presenting a direct examination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585885-1C20-4F72-80ED-9CCB8942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CA07B6-030E-463E-9FF5-F4A2FA84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A0EB89-6AB7-4D8B-B1D2-8A4D3959EF77}"/>
              </a:ext>
            </a:extLst>
          </p:cNvPr>
          <p:cNvSpPr/>
          <p:nvPr/>
        </p:nvSpPr>
        <p:spPr>
          <a:xfrm>
            <a:off x="1295400" y="2078905"/>
            <a:ext cx="8778766" cy="3288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Engage the witness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Use short, open questions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DO NOT LEAD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Use directive and transitional questions (followed by short, open ones)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“Re-Initiate Primacy”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Use incremental questions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Repeat important points </a:t>
            </a:r>
            <a:r>
              <a:rPr lang="en-US" dirty="0" smtClean="0"/>
              <a:t>(with sensitivity)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Use visual aids (and rehearse)</a:t>
            </a:r>
          </a:p>
          <a:p>
            <a:pPr marL="1085850" marR="0" lvl="2" indent="-1714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Lubet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Modern Trial Advocacy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at 33-43.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Persuasive content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67B34C-5511-416E-94B1-DE29C2B2652A}"/>
              </a:ext>
            </a:extLst>
          </p:cNvPr>
          <p:cNvSpPr txBox="1"/>
          <p:nvPr/>
        </p:nvSpPr>
        <p:spPr>
          <a:xfrm>
            <a:off x="1066800" y="5680629"/>
            <a:ext cx="528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solidFill>
                  <a:schemeClr val="bg1">
                    <a:lumMod val="50000"/>
                  </a:schemeClr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+mj-ea"/>
                <a:cs typeface="+mj-cs"/>
              </a:rPr>
              <a:t>exhibits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46D3E-AA8C-46CB-A4E8-75540D09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Real and demonstrative exhibits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419CC2-4443-431C-93C1-241E95722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7953"/>
            <a:ext cx="4727448" cy="583045"/>
          </a:xfrm>
        </p:spPr>
        <p:txBody>
          <a:bodyPr/>
          <a:lstStyle/>
          <a:p>
            <a:pPr algn="ctr"/>
            <a:r>
              <a:rPr lang="en-US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CF6782-A6FB-4931-BE9F-0A7B6A5856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2"/>
            <a:r>
              <a:rPr lang="en-US" sz="1800" dirty="0"/>
              <a:t>Clear</a:t>
            </a:r>
          </a:p>
          <a:p>
            <a:pPr lvl="2"/>
            <a:r>
              <a:rPr lang="en-US" sz="1800" dirty="0"/>
              <a:t>Concrete</a:t>
            </a:r>
          </a:p>
          <a:p>
            <a:pPr lvl="2"/>
            <a:r>
              <a:rPr lang="en-US" sz="1800" dirty="0"/>
              <a:t>Understandable</a:t>
            </a:r>
          </a:p>
          <a:p>
            <a:pPr lvl="2"/>
            <a:r>
              <a:rPr lang="en-US" sz="1800" dirty="0"/>
              <a:t>Reliabl</a:t>
            </a:r>
            <a:r>
              <a:rPr lang="en-US" dirty="0"/>
              <a:t>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C6F183-8F31-49DC-9BC7-A7A33E198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disadvantages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77679A-C4AD-4827-B20C-666005F5C2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2"/>
            <a:r>
              <a:rPr lang="en-US" sz="1800" dirty="0"/>
              <a:t>Few things speak for themselves</a:t>
            </a:r>
          </a:p>
          <a:p>
            <a:pPr lvl="2"/>
            <a:r>
              <a:rPr lang="en-US" sz="1800" b="1" dirty="0"/>
              <a:t>The “Safe Side” Problem</a:t>
            </a:r>
          </a:p>
          <a:p>
            <a:pPr lvl="2"/>
            <a:r>
              <a:rPr lang="en-US" sz="1800" b="1" dirty="0"/>
              <a:t>“Publication?  We don’t need no stinking publication</a:t>
            </a:r>
            <a:r>
              <a:rPr lang="en-US" b="1" dirty="0"/>
              <a:t>!”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091BB643-F948-4DB2-AEAE-E316694D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4011E8DF-3DCC-4619-A3C5-7C22E27E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28D61-ECB9-442A-89CA-45968E68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1943"/>
            <a:ext cx="9601200" cy="1143000"/>
          </a:xfrm>
        </p:spPr>
        <p:txBody>
          <a:bodyPr/>
          <a:lstStyle/>
          <a:p>
            <a:r>
              <a:rPr lang="en-US" dirty="0"/>
              <a:t>Using exhibits persuasively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585885-1C20-4F72-80ED-9CCB8942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CA07B6-030E-463E-9FF5-F4A2FA84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A0EB89-6AB7-4D8B-B1D2-8A4D3959EF77}"/>
              </a:ext>
            </a:extLst>
          </p:cNvPr>
          <p:cNvSpPr/>
          <p:nvPr/>
        </p:nvSpPr>
        <p:spPr>
          <a:xfrm>
            <a:off x="1295400" y="2078905"/>
            <a:ext cx="7785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Be selective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Eye the design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Know the courtroom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Use in demonstrations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Use in cross-examination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Use in opening and closing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Draw attention to important provisions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 for Bench Trials, Start to Finish (or, the Finish is the Start)</a:t>
            </a:r>
          </a:p>
          <a:p>
            <a:r>
              <a:rPr lang="en-US" dirty="0"/>
              <a:t>Presenting the Case Persuasively: Direct Examination and Exhibits</a:t>
            </a:r>
          </a:p>
          <a:p>
            <a:r>
              <a:rPr lang="en-US" dirty="0"/>
              <a:t>Making the Case: Pre-Trial Briefs, Opening Statements and Closing Arguments</a:t>
            </a:r>
          </a:p>
          <a:p>
            <a:r>
              <a:rPr lang="en-US" dirty="0"/>
              <a:t>Questions and Comments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D820CE-8744-4CA7-BC18-4DE8AEC9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76642B-F96C-4C49-9A26-079B5B36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case</a:t>
            </a:r>
          </a:p>
        </p:txBody>
      </p:sp>
    </p:spTree>
    <p:extLst>
      <p:ext uri="{BB962C8B-B14F-4D97-AF65-F5344CB8AC3E}">
        <p14:creationId xmlns:p14="http://schemas.microsoft.com/office/powerpoint/2010/main" val="9907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28D61-ECB9-442A-89CA-45968E68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1943"/>
            <a:ext cx="9601200" cy="1143000"/>
          </a:xfrm>
        </p:spPr>
        <p:txBody>
          <a:bodyPr/>
          <a:lstStyle/>
          <a:p>
            <a:r>
              <a:rPr lang="en-US" dirty="0"/>
              <a:t>Pre-trial brief: the closing at the opening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585885-1C20-4F72-80ED-9CCB8942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CA07B6-030E-463E-9FF5-F4A2FA84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A0EB89-6AB7-4D8B-B1D2-8A4D3959EF77}"/>
              </a:ext>
            </a:extLst>
          </p:cNvPr>
          <p:cNvSpPr/>
          <p:nvPr/>
        </p:nvSpPr>
        <p:spPr>
          <a:xfrm>
            <a:off x="1295400" y="2078905"/>
            <a:ext cx="77855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Assume it’s your only shot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One Theory, One Theme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Be brief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Advocate credibly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Confine Findings of Fact to facts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Preview subsidiary </a:t>
            </a:r>
            <a:r>
              <a:rPr lang="en-US" dirty="0"/>
              <a:t>facts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1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28D61-ECB9-442A-89CA-45968E68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1943"/>
            <a:ext cx="9601200" cy="1143000"/>
          </a:xfrm>
        </p:spPr>
        <p:txBody>
          <a:bodyPr/>
          <a:lstStyle/>
          <a:p>
            <a:r>
              <a:rPr lang="en-US" dirty="0"/>
              <a:t>OPENING STATEMENT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585885-1C20-4F72-80ED-9CCB8942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CA07B6-030E-463E-9FF5-F4A2FA84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A0EB89-6AB7-4D8B-B1D2-8A4D3959EF77}"/>
              </a:ext>
            </a:extLst>
          </p:cNvPr>
          <p:cNvSpPr/>
          <p:nvPr/>
        </p:nvSpPr>
        <p:spPr>
          <a:xfrm>
            <a:off x="1295400" y="2078905"/>
            <a:ext cx="7785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Don’t forfeit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Expect it to be short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One Theory, One Theme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Order the facts as </a:t>
            </a:r>
            <a:r>
              <a:rPr lang="en-US" dirty="0" smtClean="0"/>
              <a:t>(you hope) the </a:t>
            </a:r>
            <a:r>
              <a:rPr lang="en-US" dirty="0"/>
              <a:t>judge will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Interweave specific names, testimony, and exhibits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28D61-ECB9-442A-89CA-45968E68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1943"/>
            <a:ext cx="9601200" cy="1143000"/>
          </a:xfrm>
        </p:spPr>
        <p:txBody>
          <a:bodyPr/>
          <a:lstStyle/>
          <a:p>
            <a:r>
              <a:rPr lang="en-US" dirty="0"/>
              <a:t>Closing argument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585885-1C20-4F72-80ED-9CCB8942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CA07B6-030E-463E-9FF5-F4A2FA84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A0EB89-6AB7-4D8B-B1D2-8A4D3959EF77}"/>
              </a:ext>
            </a:extLst>
          </p:cNvPr>
          <p:cNvSpPr/>
          <p:nvPr/>
        </p:nvSpPr>
        <p:spPr>
          <a:xfrm>
            <a:off x="1295400" y="2078905"/>
            <a:ext cx="77855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Understand, before trial: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Timing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Expected length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One Theory, One Theme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Start strong, end strong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Organize facts </a:t>
            </a:r>
            <a:r>
              <a:rPr lang="en-US" dirty="0" smtClean="0"/>
              <a:t>as a judge would analyze </a:t>
            </a:r>
            <a:r>
              <a:rPr lang="en-US" dirty="0"/>
              <a:t>them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Be specific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Weave in circumstantial evidence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Marshal “incredibility” facts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Respond to </a:t>
            </a:r>
            <a:r>
              <a:rPr lang="en-US" dirty="0" smtClean="0"/>
              <a:t>(or anticipate) arguments </a:t>
            </a:r>
            <a:r>
              <a:rPr lang="en-US" dirty="0"/>
              <a:t>that: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Undercut Theory and Theme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Derail the proposed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comments</a:t>
            </a:r>
          </a:p>
        </p:txBody>
      </p:sp>
    </p:spTree>
    <p:extLst>
      <p:ext uri="{BB962C8B-B14F-4D97-AF65-F5344CB8AC3E}">
        <p14:creationId xmlns:p14="http://schemas.microsoft.com/office/powerpoint/2010/main" val="1566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28D61-ECB9-442A-89CA-45968E68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initial</a:t>
            </a:r>
            <a:r>
              <a:rPr lang="en-US" dirty="0" smtClean="0"/>
              <a:t> </a:t>
            </a:r>
            <a:r>
              <a:rPr lang="en-US" dirty="0"/>
              <a:t>considerations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585885-1C20-4F72-80ED-9CCB8942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CA07B6-030E-463E-9FF5-F4A2FA84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A0EB89-6AB7-4D8B-B1D2-8A4D3959EF77}"/>
              </a:ext>
            </a:extLst>
          </p:cNvPr>
          <p:cNvSpPr/>
          <p:nvPr/>
        </p:nvSpPr>
        <p:spPr>
          <a:xfrm>
            <a:off x="2071170" y="1875050"/>
            <a:ext cx="66652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/>
              <a:t>Trials – even bench trials – are serious matters.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/>
              <a:t>When trying a real-estate case, trial-advocacy skills are </a:t>
            </a:r>
            <a:r>
              <a:rPr lang="en-US" dirty="0" smtClean="0"/>
              <a:t>as important as </a:t>
            </a:r>
            <a:r>
              <a:rPr lang="en-US" dirty="0"/>
              <a:t>knowledge of real-estate law.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/>
              <a:t>Good lawyers </a:t>
            </a:r>
            <a:r>
              <a:rPr lang="en-US" dirty="0" smtClean="0"/>
              <a:t>appreciate their </a:t>
            </a:r>
            <a:r>
              <a:rPr lang="en-US" dirty="0"/>
              <a:t>limitations, and get </a:t>
            </a:r>
            <a:r>
              <a:rPr lang="en-US" dirty="0" smtClean="0"/>
              <a:t>help.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a bench trial</a:t>
            </a:r>
          </a:p>
        </p:txBody>
      </p:sp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bench trials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218745-F453-4E20-B7AA-C59901DD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0614AC-D904-48BB-96AB-0A4E99A4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A7A85CC-A57C-4E4A-BF91-52AABB605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550" y="2196991"/>
            <a:ext cx="3753499" cy="2687506"/>
          </a:xfrm>
          <a:prstGeom prst="rect">
            <a:avLst/>
          </a:prstGeom>
        </p:spPr>
      </p:pic>
      <p:sp>
        <p:nvSpPr>
          <p:cNvPr id="8" name="AutoShape 2" descr="Image result for judgment at nuremberg images">
            <a:extLst>
              <a:ext uri="{FF2B5EF4-FFF2-40B4-BE49-F238E27FC236}">
                <a16:creationId xmlns:a16="http://schemas.microsoft.com/office/drawing/2014/main" xmlns="" id="{0B873CD0-866E-46EA-BCE2-8473CBB10B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judgment at nuremberg images">
            <a:extLst>
              <a:ext uri="{FF2B5EF4-FFF2-40B4-BE49-F238E27FC236}">
                <a16:creationId xmlns:a16="http://schemas.microsoft.com/office/drawing/2014/main" xmlns="" id="{0046FFB8-D159-4C43-8A4C-2FDB8379AC25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2601310" y="3429000"/>
            <a:ext cx="3494690" cy="349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77D04B-1C63-4C28-877D-F91A59F97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080" y="2196991"/>
            <a:ext cx="471424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/>
              <a:t>Stern &amp; Salzburg</a:t>
            </a:r>
            <a:r>
              <a:rPr lang="en-US" dirty="0"/>
              <a:t>, </a:t>
            </a:r>
            <a:r>
              <a:rPr lang="en-US" i="1" dirty="0"/>
              <a:t>trying cases to win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4458725"/>
              </p:ext>
            </p:extLst>
          </p:nvPr>
        </p:nvGraphicFramePr>
        <p:xfrm>
          <a:off x="2623930" y="2062105"/>
          <a:ext cx="6940484" cy="21478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15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2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22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Jury 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Bench Trial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r>
                        <a:rPr lang="en-US" dirty="0"/>
                        <a:t>Personal advocacy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ebdings" panose="05030102010509060703" pitchFamily="18" charset="2"/>
                        </a:rPr>
                        <a:t>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ebdings" panose="05030102010509060703" pitchFamily="18" charset="2"/>
                        </a:rPr>
                        <a:t>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r>
                        <a:rPr lang="en-US" dirty="0"/>
                        <a:t>Central theme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ebdings" panose="05030102010509060703" pitchFamily="18" charset="2"/>
                        </a:rPr>
                        <a:t>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ebdings" panose="05030102010509060703" pitchFamily="18" charset="2"/>
                        </a:rPr>
                        <a:t>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r>
                        <a:rPr lang="en-US" dirty="0"/>
                        <a:t>Case bigger than facts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ebdings" panose="05030102010509060703" pitchFamily="18" charset="2"/>
                        </a:rPr>
                        <a:t>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ebdings" panose="05030102010509060703" pitchFamily="18" charset="2"/>
                        </a:rPr>
                        <a:t>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E39780-E8CF-4EBA-9B18-9B8B30806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418157-8799-47BB-90E3-2FE8D1EF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/>
              <a:t>Stern &amp; Salzburg</a:t>
            </a:r>
            <a:r>
              <a:rPr lang="en-US" dirty="0"/>
              <a:t>, </a:t>
            </a:r>
            <a:r>
              <a:rPr lang="en-US" i="1" dirty="0"/>
              <a:t>trying cases to win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5148936"/>
              </p:ext>
            </p:extLst>
          </p:nvPr>
        </p:nvGraphicFramePr>
        <p:xfrm>
          <a:off x="2627586" y="2062105"/>
          <a:ext cx="6936828" cy="268482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12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2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22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Jury 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Bench Trial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r>
                        <a:rPr lang="en-US" dirty="0"/>
                        <a:t>Primacy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ebdings" panose="05030102010509060703" pitchFamily="18" charset="2"/>
                        </a:rPr>
                        <a:t>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ebdings" panose="05030102010509060703" pitchFamily="18" charset="2"/>
                        </a:rPr>
                        <a:t>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r>
                        <a:rPr lang="en-US" dirty="0" err="1"/>
                        <a:t>Recency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ebdings" panose="05030102010509060703" pitchFamily="18" charset="2"/>
                        </a:rPr>
                        <a:t>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ebdings" panose="05030102010509060703" pitchFamily="18" charset="2"/>
                        </a:rPr>
                        <a:t>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r>
                        <a:rPr lang="en-US" dirty="0"/>
                        <a:t>Vividness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ebdings" panose="05030102010509060703" pitchFamily="18" charset="2"/>
                        </a:rPr>
                        <a:t>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ebdings" panose="05030102010509060703" pitchFamily="18" charset="2"/>
                        </a:rPr>
                        <a:t>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ebdings" panose="05030102010509060703" pitchFamily="18" charset="2"/>
                        </a:rPr>
                        <a:t>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248256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E39780-E8CF-4EBA-9B18-9B8B30806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418157-8799-47BB-90E3-2FE8D1EF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28D61-ECB9-442A-89CA-45968E68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essentials</a:t>
            </a:r>
            <a:r>
              <a:rPr lang="en-US" dirty="0" smtClean="0"/>
              <a:t> </a:t>
            </a:r>
            <a:r>
              <a:rPr lang="en-US" dirty="0"/>
              <a:t>of trial advocacy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585885-1C20-4F72-80ED-9CCB8942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CA07B6-030E-463E-9FF5-F4A2FA84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A0EB89-6AB7-4D8B-B1D2-8A4D3959EF77}"/>
              </a:ext>
            </a:extLst>
          </p:cNvPr>
          <p:cNvSpPr/>
          <p:nvPr/>
        </p:nvSpPr>
        <p:spPr>
          <a:xfrm>
            <a:off x="2099632" y="2013900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Reduce the case to a </a:t>
            </a:r>
            <a:r>
              <a:rPr lang="en-US" i="1" dirty="0"/>
              <a:t>simple story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Match the story to the law (the </a:t>
            </a:r>
            <a:r>
              <a:rPr lang="en-US" i="1" dirty="0"/>
              <a:t>theory</a:t>
            </a:r>
            <a:r>
              <a:rPr lang="en-US" dirty="0"/>
              <a:t> of the case)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Develop the </a:t>
            </a:r>
            <a:r>
              <a:rPr lang="en-US" i="1" dirty="0"/>
              <a:t>theme</a:t>
            </a:r>
            <a:r>
              <a:rPr lang="en-US" dirty="0"/>
              <a:t> of the case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i="1" dirty="0"/>
              <a:t>Work backwards </a:t>
            </a:r>
            <a:r>
              <a:rPr lang="en-US" dirty="0"/>
              <a:t>from the desired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28D61-ECB9-442A-89CA-45968E68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finish is the start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585885-1C20-4F72-80ED-9CCB8942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Real Estate Bar Association                                                   January 18,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CA07B6-030E-463E-9FF5-F4A2FA84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9EC7EAF3-F767-4447-8A72-D011C344E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470858"/>
              </p:ext>
            </p:extLst>
          </p:nvPr>
        </p:nvGraphicFramePr>
        <p:xfrm>
          <a:off x="2777358" y="1781505"/>
          <a:ext cx="6637283" cy="3846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8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557</TotalTime>
  <Words>870</Words>
  <Application>Microsoft Office PowerPoint</Application>
  <PresentationFormat>Widescreen</PresentationFormat>
  <Paragraphs>205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Webdings</vt:lpstr>
      <vt:lpstr>Wingdings</vt:lpstr>
      <vt:lpstr>Red Line Business 16x9</vt:lpstr>
      <vt:lpstr>Bench trials</vt:lpstr>
      <vt:lpstr>Today’s agenda</vt:lpstr>
      <vt:lpstr>Some initial considerations</vt:lpstr>
      <vt:lpstr>Planning for a bench trial</vt:lpstr>
      <vt:lpstr>Famous bench trials</vt:lpstr>
      <vt:lpstr>Stern &amp; Salzburg, trying cases to win</vt:lpstr>
      <vt:lpstr>Stern &amp; Salzburg, trying cases to win</vt:lpstr>
      <vt:lpstr>essentials of trial advocacy</vt:lpstr>
      <vt:lpstr>The finish is the start</vt:lpstr>
      <vt:lpstr>“pre-trial” trial advocacy</vt:lpstr>
      <vt:lpstr>“advice for going to trial”</vt:lpstr>
      <vt:lpstr>Persuasive content</vt:lpstr>
      <vt:lpstr>Aims of direct examination</vt:lpstr>
      <vt:lpstr>Planning a direct examination</vt:lpstr>
      <vt:lpstr>Organizing a direct examination</vt:lpstr>
      <vt:lpstr>Presenting a direct examination</vt:lpstr>
      <vt:lpstr>Persuasive content</vt:lpstr>
      <vt:lpstr>Real and demonstrative exhibits</vt:lpstr>
      <vt:lpstr>Using exhibits persuasively</vt:lpstr>
      <vt:lpstr>Making the case</vt:lpstr>
      <vt:lpstr>Pre-trial brief: the closing at the opening</vt:lpstr>
      <vt:lpstr>OPENING STATEMENT</vt:lpstr>
      <vt:lpstr>Closing argument</vt:lpstr>
      <vt:lpstr>Questions &amp;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Michael Vhay</dc:creator>
  <cp:lastModifiedBy>michael.vhay</cp:lastModifiedBy>
  <cp:revision>36</cp:revision>
  <dcterms:created xsi:type="dcterms:W3CDTF">2018-01-02T01:55:54Z</dcterms:created>
  <dcterms:modified xsi:type="dcterms:W3CDTF">2018-01-17T20:58:43Z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