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27"/>
  </p:notesMasterIdLst>
  <p:sldIdLst>
    <p:sldId id="256" r:id="rId2"/>
    <p:sldId id="270" r:id="rId3"/>
    <p:sldId id="268" r:id="rId4"/>
    <p:sldId id="329" r:id="rId5"/>
    <p:sldId id="272" r:id="rId6"/>
    <p:sldId id="332" r:id="rId7"/>
    <p:sldId id="330" r:id="rId8"/>
    <p:sldId id="277" r:id="rId9"/>
    <p:sldId id="278" r:id="rId10"/>
    <p:sldId id="279" r:id="rId11"/>
    <p:sldId id="331" r:id="rId12"/>
    <p:sldId id="319" r:id="rId13"/>
    <p:sldId id="336" r:id="rId14"/>
    <p:sldId id="333" r:id="rId15"/>
    <p:sldId id="334" r:id="rId16"/>
    <p:sldId id="335" r:id="rId17"/>
    <p:sldId id="337" r:id="rId18"/>
    <p:sldId id="338" r:id="rId19"/>
    <p:sldId id="339" r:id="rId20"/>
    <p:sldId id="287" r:id="rId21"/>
    <p:sldId id="292" r:id="rId22"/>
    <p:sldId id="295" r:id="rId23"/>
    <p:sldId id="293" r:id="rId24"/>
    <p:sldId id="294" r:id="rId25"/>
    <p:sldId id="261"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9A"/>
    <a:srgbClr val="007A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80468" autoAdjust="0"/>
  </p:normalViewPr>
  <p:slideViewPr>
    <p:cSldViewPr snapToGrid="0">
      <p:cViewPr varScale="1">
        <p:scale>
          <a:sx n="92" d="100"/>
          <a:sy n="92" d="100"/>
        </p:scale>
        <p:origin x="1290" y="84"/>
      </p:cViewPr>
      <p:guideLst/>
    </p:cSldViewPr>
  </p:slideViewPr>
  <p:outlineViewPr>
    <p:cViewPr>
      <p:scale>
        <a:sx n="33" d="100"/>
        <a:sy n="33" d="100"/>
      </p:scale>
      <p:origin x="0" y="-2832"/>
    </p:cViewPr>
  </p:outlineViewPr>
  <p:notesTextViewPr>
    <p:cViewPr>
      <p:scale>
        <a:sx n="1" d="1"/>
        <a:sy n="1" d="1"/>
      </p:scale>
      <p:origin x="0" y="0"/>
    </p:cViewPr>
  </p:notesTextViewPr>
  <p:sorterViewPr>
    <p:cViewPr>
      <p:scale>
        <a:sx n="66" d="100"/>
        <a:sy n="66" d="100"/>
      </p:scale>
      <p:origin x="0" y="-3739"/>
    </p:cViewPr>
  </p:sorterViewPr>
  <p:notesViewPr>
    <p:cSldViewPr snapToGrid="0">
      <p:cViewPr varScale="1">
        <p:scale>
          <a:sx n="86" d="100"/>
          <a:sy n="86"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DA9A4D2-12AD-43C8-9A57-7A8B6DD77CFF}" type="datetimeFigureOut">
              <a:rPr lang="en-US" smtClean="0"/>
              <a:t>3/8/2023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F4E1857-892B-4881-B0AA-3CD640D1BE23}" type="slidenum">
              <a:rPr lang="en-US" smtClean="0"/>
              <a:t>‹#›</a:t>
            </a:fld>
            <a:endParaRPr lang="en-US"/>
          </a:p>
        </p:txBody>
      </p:sp>
    </p:spTree>
    <p:extLst>
      <p:ext uri="{BB962C8B-B14F-4D97-AF65-F5344CB8AC3E}">
        <p14:creationId xmlns:p14="http://schemas.microsoft.com/office/powerpoint/2010/main" val="3044971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4E1857-892B-4881-B0AA-3CD640D1BE23}" type="slidenum">
              <a:rPr lang="en-US" smtClean="0"/>
              <a:t>1</a:t>
            </a:fld>
            <a:endParaRPr lang="en-US"/>
          </a:p>
        </p:txBody>
      </p:sp>
    </p:spTree>
    <p:extLst>
      <p:ext uri="{BB962C8B-B14F-4D97-AF65-F5344CB8AC3E}">
        <p14:creationId xmlns:p14="http://schemas.microsoft.com/office/powerpoint/2010/main" val="1880809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4E1857-892B-4881-B0AA-3CD640D1BE23}" type="slidenum">
              <a:rPr lang="en-US" smtClean="0"/>
              <a:t>21</a:t>
            </a:fld>
            <a:endParaRPr lang="en-US"/>
          </a:p>
        </p:txBody>
      </p:sp>
    </p:spTree>
    <p:extLst>
      <p:ext uri="{BB962C8B-B14F-4D97-AF65-F5344CB8AC3E}">
        <p14:creationId xmlns:p14="http://schemas.microsoft.com/office/powerpoint/2010/main" val="1456810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4E1857-892B-4881-B0AA-3CD640D1BE23}" type="slidenum">
              <a:rPr lang="en-US" smtClean="0"/>
              <a:t>22</a:t>
            </a:fld>
            <a:endParaRPr lang="en-US"/>
          </a:p>
        </p:txBody>
      </p:sp>
    </p:spTree>
    <p:extLst>
      <p:ext uri="{BB962C8B-B14F-4D97-AF65-F5344CB8AC3E}">
        <p14:creationId xmlns:p14="http://schemas.microsoft.com/office/powerpoint/2010/main" val="2675064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4E1857-892B-4881-B0AA-3CD640D1BE23}" type="slidenum">
              <a:rPr lang="en-US" smtClean="0"/>
              <a:t>23</a:t>
            </a:fld>
            <a:endParaRPr lang="en-US"/>
          </a:p>
        </p:txBody>
      </p:sp>
    </p:spTree>
    <p:extLst>
      <p:ext uri="{BB962C8B-B14F-4D97-AF65-F5344CB8AC3E}">
        <p14:creationId xmlns:p14="http://schemas.microsoft.com/office/powerpoint/2010/main" val="2783420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4E1857-892B-4881-B0AA-3CD640D1BE23}" type="slidenum">
              <a:rPr lang="en-US" smtClean="0"/>
              <a:t>24</a:t>
            </a:fld>
            <a:endParaRPr lang="en-US"/>
          </a:p>
        </p:txBody>
      </p:sp>
    </p:spTree>
    <p:extLst>
      <p:ext uri="{BB962C8B-B14F-4D97-AF65-F5344CB8AC3E}">
        <p14:creationId xmlns:p14="http://schemas.microsoft.com/office/powerpoint/2010/main" val="3723657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4E1857-892B-4881-B0AA-3CD640D1BE23}" type="slidenum">
              <a:rPr lang="en-US" smtClean="0"/>
              <a:t>25</a:t>
            </a:fld>
            <a:endParaRPr lang="en-US"/>
          </a:p>
        </p:txBody>
      </p:sp>
    </p:spTree>
    <p:extLst>
      <p:ext uri="{BB962C8B-B14F-4D97-AF65-F5344CB8AC3E}">
        <p14:creationId xmlns:p14="http://schemas.microsoft.com/office/powerpoint/2010/main" val="2661591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4E1857-892B-4881-B0AA-3CD640D1BE23}" type="slidenum">
              <a:rPr lang="en-US" smtClean="0"/>
              <a:t>2</a:t>
            </a:fld>
            <a:endParaRPr lang="en-US"/>
          </a:p>
        </p:txBody>
      </p:sp>
    </p:spTree>
    <p:extLst>
      <p:ext uri="{BB962C8B-B14F-4D97-AF65-F5344CB8AC3E}">
        <p14:creationId xmlns:p14="http://schemas.microsoft.com/office/powerpoint/2010/main" val="2697536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Regs – provide </a:t>
            </a:r>
            <a:r>
              <a:rPr lang="en-US" dirty="0" err="1"/>
              <a:t>impt</a:t>
            </a:r>
            <a:r>
              <a:rPr lang="en-US" dirty="0"/>
              <a:t> details to carry out purpose of law; </a:t>
            </a:r>
          </a:p>
          <a:p>
            <a:r>
              <a:rPr lang="en-US" dirty="0"/>
              <a:t>sometimes interpretations.</a:t>
            </a:r>
          </a:p>
        </p:txBody>
      </p:sp>
      <p:sp>
        <p:nvSpPr>
          <p:cNvPr id="4" name="Slide Number Placeholder 3"/>
          <p:cNvSpPr>
            <a:spLocks noGrp="1"/>
          </p:cNvSpPr>
          <p:nvPr>
            <p:ph type="sldNum" sz="quarter" idx="5"/>
          </p:nvPr>
        </p:nvSpPr>
        <p:spPr/>
        <p:txBody>
          <a:bodyPr/>
          <a:lstStyle/>
          <a:p>
            <a:fld id="{FF4E1857-892B-4881-B0AA-3CD640D1BE23}" type="slidenum">
              <a:rPr lang="en-US" smtClean="0"/>
              <a:t>3</a:t>
            </a:fld>
            <a:endParaRPr lang="en-US"/>
          </a:p>
        </p:txBody>
      </p:sp>
    </p:spTree>
    <p:extLst>
      <p:ext uri="{BB962C8B-B14F-4D97-AF65-F5344CB8AC3E}">
        <p14:creationId xmlns:p14="http://schemas.microsoft.com/office/powerpoint/2010/main" val="3486194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4E1857-892B-4881-B0AA-3CD640D1BE23}" type="slidenum">
              <a:rPr lang="en-US" smtClean="0"/>
              <a:t>5</a:t>
            </a:fld>
            <a:endParaRPr lang="en-US"/>
          </a:p>
        </p:txBody>
      </p:sp>
    </p:spTree>
    <p:extLst>
      <p:ext uri="{BB962C8B-B14F-4D97-AF65-F5344CB8AC3E}">
        <p14:creationId xmlns:p14="http://schemas.microsoft.com/office/powerpoint/2010/main" val="3428121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4E1857-892B-4881-B0AA-3CD640D1BE23}" type="slidenum">
              <a:rPr lang="en-US" smtClean="0"/>
              <a:t>7</a:t>
            </a:fld>
            <a:endParaRPr lang="en-US"/>
          </a:p>
        </p:txBody>
      </p:sp>
    </p:spTree>
    <p:extLst>
      <p:ext uri="{BB962C8B-B14F-4D97-AF65-F5344CB8AC3E}">
        <p14:creationId xmlns:p14="http://schemas.microsoft.com/office/powerpoint/2010/main" val="3693358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FF4E1857-892B-4881-B0AA-3CD640D1BE23}" type="slidenum">
              <a:rPr lang="en-US" smtClean="0"/>
              <a:t>8</a:t>
            </a:fld>
            <a:endParaRPr lang="en-US"/>
          </a:p>
        </p:txBody>
      </p:sp>
    </p:spTree>
    <p:extLst>
      <p:ext uri="{BB962C8B-B14F-4D97-AF65-F5344CB8AC3E}">
        <p14:creationId xmlns:p14="http://schemas.microsoft.com/office/powerpoint/2010/main" val="33928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4E1857-892B-4881-B0AA-3CD640D1BE23}" type="slidenum">
              <a:rPr lang="en-US" smtClean="0"/>
              <a:t>9</a:t>
            </a:fld>
            <a:endParaRPr lang="en-US"/>
          </a:p>
        </p:txBody>
      </p:sp>
    </p:spTree>
    <p:extLst>
      <p:ext uri="{BB962C8B-B14F-4D97-AF65-F5344CB8AC3E}">
        <p14:creationId xmlns:p14="http://schemas.microsoft.com/office/powerpoint/2010/main" val="100365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530" y="4473892"/>
            <a:ext cx="5608320" cy="3660458"/>
          </a:xfrm>
        </p:spPr>
        <p:txBody>
          <a:bodyPr/>
          <a:lstStyle/>
          <a:p>
            <a:endParaRPr lang="en-US" dirty="0"/>
          </a:p>
        </p:txBody>
      </p:sp>
      <p:sp>
        <p:nvSpPr>
          <p:cNvPr id="4" name="Slide Number Placeholder 3"/>
          <p:cNvSpPr>
            <a:spLocks noGrp="1"/>
          </p:cNvSpPr>
          <p:nvPr>
            <p:ph type="sldNum" sz="quarter" idx="5"/>
          </p:nvPr>
        </p:nvSpPr>
        <p:spPr/>
        <p:txBody>
          <a:bodyPr/>
          <a:lstStyle/>
          <a:p>
            <a:fld id="{FF4E1857-892B-4881-B0AA-3CD640D1BE23}" type="slidenum">
              <a:rPr lang="en-US" smtClean="0"/>
              <a:t>10</a:t>
            </a:fld>
            <a:endParaRPr lang="en-US"/>
          </a:p>
        </p:txBody>
      </p:sp>
    </p:spTree>
    <p:extLst>
      <p:ext uri="{BB962C8B-B14F-4D97-AF65-F5344CB8AC3E}">
        <p14:creationId xmlns:p14="http://schemas.microsoft.com/office/powerpoint/2010/main" val="682376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4E1857-892B-4881-B0AA-3CD640D1BE23}" type="slidenum">
              <a:rPr lang="en-US" smtClean="0"/>
              <a:t>20</a:t>
            </a:fld>
            <a:endParaRPr lang="en-US"/>
          </a:p>
        </p:txBody>
      </p:sp>
    </p:spTree>
    <p:extLst>
      <p:ext uri="{BB962C8B-B14F-4D97-AF65-F5344CB8AC3E}">
        <p14:creationId xmlns:p14="http://schemas.microsoft.com/office/powerpoint/2010/main" val="1449878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AC3394-6584-40E5-98F7-FDF8122ED3C9}"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BB06B-CA63-474F-88BC-D2E1A72DB830}" type="slidenum">
              <a:rPr lang="en-US" smtClean="0"/>
              <a:t>‹#›</a:t>
            </a:fld>
            <a:endParaRPr lang="en-US"/>
          </a:p>
        </p:txBody>
      </p:sp>
    </p:spTree>
    <p:extLst>
      <p:ext uri="{BB962C8B-B14F-4D97-AF65-F5344CB8AC3E}">
        <p14:creationId xmlns:p14="http://schemas.microsoft.com/office/powerpoint/2010/main" val="29577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AC3394-6584-40E5-98F7-FDF8122ED3C9}"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BB06B-CA63-474F-88BC-D2E1A72DB830}" type="slidenum">
              <a:rPr lang="en-US" smtClean="0"/>
              <a:t>‹#›</a:t>
            </a:fld>
            <a:endParaRPr lang="en-US"/>
          </a:p>
        </p:txBody>
      </p:sp>
    </p:spTree>
    <p:extLst>
      <p:ext uri="{BB962C8B-B14F-4D97-AF65-F5344CB8AC3E}">
        <p14:creationId xmlns:p14="http://schemas.microsoft.com/office/powerpoint/2010/main" val="2899658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AC3394-6584-40E5-98F7-FDF8122ED3C9}"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BB06B-CA63-474F-88BC-D2E1A72DB83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90512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AC3394-6584-40E5-98F7-FDF8122ED3C9}"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BB06B-CA63-474F-88BC-D2E1A72DB830}" type="slidenum">
              <a:rPr lang="en-US" smtClean="0"/>
              <a:t>‹#›</a:t>
            </a:fld>
            <a:endParaRPr lang="en-US"/>
          </a:p>
        </p:txBody>
      </p:sp>
    </p:spTree>
    <p:extLst>
      <p:ext uri="{BB962C8B-B14F-4D97-AF65-F5344CB8AC3E}">
        <p14:creationId xmlns:p14="http://schemas.microsoft.com/office/powerpoint/2010/main" val="420763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AC3394-6584-40E5-98F7-FDF8122ED3C9}"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BB06B-CA63-474F-88BC-D2E1A72DB83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61503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AC3394-6584-40E5-98F7-FDF8122ED3C9}"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BB06B-CA63-474F-88BC-D2E1A72DB830}" type="slidenum">
              <a:rPr lang="en-US" smtClean="0"/>
              <a:t>‹#›</a:t>
            </a:fld>
            <a:endParaRPr lang="en-US"/>
          </a:p>
        </p:txBody>
      </p:sp>
    </p:spTree>
    <p:extLst>
      <p:ext uri="{BB962C8B-B14F-4D97-AF65-F5344CB8AC3E}">
        <p14:creationId xmlns:p14="http://schemas.microsoft.com/office/powerpoint/2010/main" val="2673566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C3394-6584-40E5-98F7-FDF8122ED3C9}"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BB06B-CA63-474F-88BC-D2E1A72DB830}" type="slidenum">
              <a:rPr lang="en-US" smtClean="0"/>
              <a:t>‹#›</a:t>
            </a:fld>
            <a:endParaRPr lang="en-US"/>
          </a:p>
        </p:txBody>
      </p:sp>
    </p:spTree>
    <p:extLst>
      <p:ext uri="{BB962C8B-B14F-4D97-AF65-F5344CB8AC3E}">
        <p14:creationId xmlns:p14="http://schemas.microsoft.com/office/powerpoint/2010/main" val="2166834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C3394-6584-40E5-98F7-FDF8122ED3C9}"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BB06B-CA63-474F-88BC-D2E1A72DB830}" type="slidenum">
              <a:rPr lang="en-US" smtClean="0"/>
              <a:t>‹#›</a:t>
            </a:fld>
            <a:endParaRPr lang="en-US"/>
          </a:p>
        </p:txBody>
      </p:sp>
    </p:spTree>
    <p:extLst>
      <p:ext uri="{BB962C8B-B14F-4D97-AF65-F5344CB8AC3E}">
        <p14:creationId xmlns:p14="http://schemas.microsoft.com/office/powerpoint/2010/main" val="2966639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C3394-6584-40E5-98F7-FDF8122ED3C9}"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BB06B-CA63-474F-88BC-D2E1A72DB830}" type="slidenum">
              <a:rPr lang="en-US" smtClean="0"/>
              <a:t>‹#›</a:t>
            </a:fld>
            <a:endParaRPr lang="en-US"/>
          </a:p>
        </p:txBody>
      </p:sp>
    </p:spTree>
    <p:extLst>
      <p:ext uri="{BB962C8B-B14F-4D97-AF65-F5344CB8AC3E}">
        <p14:creationId xmlns:p14="http://schemas.microsoft.com/office/powerpoint/2010/main" val="1788191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AC3394-6584-40E5-98F7-FDF8122ED3C9}"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BB06B-CA63-474F-88BC-D2E1A72DB830}" type="slidenum">
              <a:rPr lang="en-US" smtClean="0"/>
              <a:t>‹#›</a:t>
            </a:fld>
            <a:endParaRPr lang="en-US"/>
          </a:p>
        </p:txBody>
      </p:sp>
    </p:spTree>
    <p:extLst>
      <p:ext uri="{BB962C8B-B14F-4D97-AF65-F5344CB8AC3E}">
        <p14:creationId xmlns:p14="http://schemas.microsoft.com/office/powerpoint/2010/main" val="1791237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AC3394-6584-40E5-98F7-FDF8122ED3C9}"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3BB06B-CA63-474F-88BC-D2E1A72DB830}" type="slidenum">
              <a:rPr lang="en-US" smtClean="0"/>
              <a:t>‹#›</a:t>
            </a:fld>
            <a:endParaRPr lang="en-US"/>
          </a:p>
        </p:txBody>
      </p:sp>
    </p:spTree>
    <p:extLst>
      <p:ext uri="{BB962C8B-B14F-4D97-AF65-F5344CB8AC3E}">
        <p14:creationId xmlns:p14="http://schemas.microsoft.com/office/powerpoint/2010/main" val="2334824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AC3394-6584-40E5-98F7-FDF8122ED3C9}" type="datetimeFigureOut">
              <a:rPr lang="en-US" smtClean="0"/>
              <a:t>3/8/2023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3BB06B-CA63-474F-88BC-D2E1A72DB830}" type="slidenum">
              <a:rPr lang="en-US" smtClean="0"/>
              <a:t>‹#›</a:t>
            </a:fld>
            <a:endParaRPr lang="en-US"/>
          </a:p>
        </p:txBody>
      </p:sp>
    </p:spTree>
    <p:extLst>
      <p:ext uri="{BB962C8B-B14F-4D97-AF65-F5344CB8AC3E}">
        <p14:creationId xmlns:p14="http://schemas.microsoft.com/office/powerpoint/2010/main" val="341419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AC3394-6584-40E5-98F7-FDF8122ED3C9}" type="datetimeFigureOut">
              <a:rPr lang="en-US" smtClean="0"/>
              <a:t>3/8/2023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3BB06B-CA63-474F-88BC-D2E1A72DB830}" type="slidenum">
              <a:rPr lang="en-US" smtClean="0"/>
              <a:t>‹#›</a:t>
            </a:fld>
            <a:endParaRPr lang="en-US"/>
          </a:p>
        </p:txBody>
      </p:sp>
    </p:spTree>
    <p:extLst>
      <p:ext uri="{BB962C8B-B14F-4D97-AF65-F5344CB8AC3E}">
        <p14:creationId xmlns:p14="http://schemas.microsoft.com/office/powerpoint/2010/main" val="325186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C3394-6584-40E5-98F7-FDF8122ED3C9}" type="datetimeFigureOut">
              <a:rPr lang="en-US" smtClean="0"/>
              <a:t>3/8/2023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3BB06B-CA63-474F-88BC-D2E1A72DB830}" type="slidenum">
              <a:rPr lang="en-US" smtClean="0"/>
              <a:t>‹#›</a:t>
            </a:fld>
            <a:endParaRPr lang="en-US"/>
          </a:p>
        </p:txBody>
      </p:sp>
    </p:spTree>
    <p:extLst>
      <p:ext uri="{BB962C8B-B14F-4D97-AF65-F5344CB8AC3E}">
        <p14:creationId xmlns:p14="http://schemas.microsoft.com/office/powerpoint/2010/main" val="955434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AC3394-6584-40E5-98F7-FDF8122ED3C9}"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3BB06B-CA63-474F-88BC-D2E1A72DB830}" type="slidenum">
              <a:rPr lang="en-US" smtClean="0"/>
              <a:t>‹#›</a:t>
            </a:fld>
            <a:endParaRPr lang="en-US"/>
          </a:p>
        </p:txBody>
      </p:sp>
    </p:spTree>
    <p:extLst>
      <p:ext uri="{BB962C8B-B14F-4D97-AF65-F5344CB8AC3E}">
        <p14:creationId xmlns:p14="http://schemas.microsoft.com/office/powerpoint/2010/main" val="2344310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3BB06B-CA63-474F-88BC-D2E1A72DB830}" type="slidenum">
              <a:rPr lang="en-US" smtClean="0"/>
              <a:t>‹#›</a:t>
            </a:fld>
            <a:endParaRPr lang="en-US"/>
          </a:p>
        </p:txBody>
      </p:sp>
      <p:sp>
        <p:nvSpPr>
          <p:cNvPr id="5" name="Date Placeholder 4"/>
          <p:cNvSpPr>
            <a:spLocks noGrp="1"/>
          </p:cNvSpPr>
          <p:nvPr>
            <p:ph type="dt" sz="half" idx="10"/>
          </p:nvPr>
        </p:nvSpPr>
        <p:spPr/>
        <p:txBody>
          <a:bodyPr/>
          <a:lstStyle/>
          <a:p>
            <a:fld id="{B6AC3394-6584-40E5-98F7-FDF8122ED3C9}" type="datetimeFigureOut">
              <a:rPr lang="en-US" smtClean="0"/>
              <a:t>3/8/2023</a:t>
            </a:fld>
            <a:endParaRPr lang="en-US"/>
          </a:p>
        </p:txBody>
      </p:sp>
    </p:spTree>
    <p:extLst>
      <p:ext uri="{BB962C8B-B14F-4D97-AF65-F5344CB8AC3E}">
        <p14:creationId xmlns:p14="http://schemas.microsoft.com/office/powerpoint/2010/main" val="2017633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AC3394-6584-40E5-98F7-FDF8122ED3C9}" type="datetimeFigureOut">
              <a:rPr lang="en-US" smtClean="0"/>
              <a:t>3/8/2023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53BB06B-CA63-474F-88BC-D2E1A72DB830}" type="slidenum">
              <a:rPr lang="en-US" smtClean="0"/>
              <a:t>‹#›</a:t>
            </a:fld>
            <a:endParaRPr lang="en-US"/>
          </a:p>
        </p:txBody>
      </p:sp>
    </p:spTree>
    <p:extLst>
      <p:ext uri="{BB962C8B-B14F-4D97-AF65-F5344CB8AC3E}">
        <p14:creationId xmlns:p14="http://schemas.microsoft.com/office/powerpoint/2010/main" val="270256387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E006EA94-B110-D7A6-34A6-E743475BBA9D}"/>
              </a:ext>
            </a:extLst>
          </p:cNvPr>
          <p:cNvSpPr txBox="1">
            <a:spLocks/>
          </p:cNvSpPr>
          <p:nvPr/>
        </p:nvSpPr>
        <p:spPr>
          <a:xfrm>
            <a:off x="498763" y="2753591"/>
            <a:ext cx="10411691" cy="25773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latin typeface="+mj-lt"/>
              </a:rPr>
              <a:t>LAWS GOVERNING APPLICATIONS FOR </a:t>
            </a:r>
          </a:p>
          <a:p>
            <a:pPr marL="0" indent="0" algn="ctr">
              <a:buNone/>
            </a:pPr>
            <a:r>
              <a:rPr lang="en-US" sz="4400" b="1" dirty="0">
                <a:latin typeface="+mj-lt"/>
              </a:rPr>
              <a:t>WETLAND PERMITS &amp; DETERMINATIONS</a:t>
            </a:r>
            <a:endParaRPr lang="en-US" sz="4400" dirty="0">
              <a:latin typeface="+mj-lt"/>
            </a:endParaRPr>
          </a:p>
          <a:p>
            <a:pPr marL="0" indent="0" algn="ctr">
              <a:buNone/>
            </a:pPr>
            <a:r>
              <a:rPr lang="en-US" dirty="0">
                <a:latin typeface="+mj-lt"/>
              </a:rPr>
              <a:t>Luke H. Legere and Ryan D. </a:t>
            </a:r>
            <a:r>
              <a:rPr lang="en-US">
                <a:latin typeface="+mj-lt"/>
              </a:rPr>
              <a:t>Grondahl</a:t>
            </a:r>
            <a:endParaRPr lang="en-US" dirty="0">
              <a:latin typeface="+mj-lt"/>
            </a:endParaRPr>
          </a:p>
          <a:p>
            <a:pPr marL="0" indent="0" algn="ctr">
              <a:buNone/>
            </a:pPr>
            <a:r>
              <a:rPr lang="en-US" dirty="0">
                <a:latin typeface="+mj-lt"/>
              </a:rPr>
              <a:t>March 9, 2023</a:t>
            </a:r>
          </a:p>
        </p:txBody>
      </p:sp>
      <p:sp>
        <p:nvSpPr>
          <p:cNvPr id="8" name="TextBox 7">
            <a:extLst>
              <a:ext uri="{FF2B5EF4-FFF2-40B4-BE49-F238E27FC236}">
                <a16:creationId xmlns:a16="http://schemas.microsoft.com/office/drawing/2014/main" id="{52A950B5-DEEF-8F55-1FBC-E8BF519823D8}"/>
              </a:ext>
            </a:extLst>
          </p:cNvPr>
          <p:cNvSpPr txBox="1"/>
          <p:nvPr/>
        </p:nvSpPr>
        <p:spPr>
          <a:xfrm>
            <a:off x="3208005" y="5655349"/>
            <a:ext cx="4792995" cy="461665"/>
          </a:xfrm>
          <a:prstGeom prst="rect">
            <a:avLst/>
          </a:prstGeom>
          <a:noFill/>
        </p:spPr>
        <p:txBody>
          <a:bodyPr wrap="square" rtlCol="0">
            <a:spAutoFit/>
          </a:bodyPr>
          <a:lstStyle/>
          <a:p>
            <a:pPr algn="ctr"/>
            <a:r>
              <a:rPr lang="en-US" sz="2400" b="1" dirty="0">
                <a:solidFill>
                  <a:schemeClr val="tx2"/>
                </a:solidFill>
                <a:latin typeface="+mj-lt"/>
                <a:ea typeface="Batang" panose="02030600000101010101" pitchFamily="18" charset="-127"/>
              </a:rPr>
              <a:t>www.mcgregorlaw.com</a:t>
            </a:r>
          </a:p>
        </p:txBody>
      </p:sp>
      <p:pic>
        <p:nvPicPr>
          <p:cNvPr id="9" name="Picture 8">
            <a:extLst>
              <a:ext uri="{FF2B5EF4-FFF2-40B4-BE49-F238E27FC236}">
                <a16:creationId xmlns:a16="http://schemas.microsoft.com/office/drawing/2014/main" id="{07E6BAE8-82D3-50E0-73AD-471EAC13A4D6}"/>
              </a:ext>
            </a:extLst>
          </p:cNvPr>
          <p:cNvPicPr>
            <a:picLocks noChangeAspect="1"/>
          </p:cNvPicPr>
          <p:nvPr/>
        </p:nvPicPr>
        <p:blipFill>
          <a:blip r:embed="rId3">
            <a:duotone>
              <a:schemeClr val="accent2">
                <a:shade val="45000"/>
                <a:satMod val="135000"/>
              </a:schemeClr>
              <a:prstClr val="white"/>
            </a:duotone>
          </a:blip>
          <a:stretch>
            <a:fillRect/>
          </a:stretch>
        </p:blipFill>
        <p:spPr>
          <a:xfrm>
            <a:off x="2556164" y="332508"/>
            <a:ext cx="6151418" cy="2096709"/>
          </a:xfrm>
          <a:prstGeom prst="rect">
            <a:avLst/>
          </a:prstGeom>
        </p:spPr>
      </p:pic>
    </p:spTree>
    <p:extLst>
      <p:ext uri="{BB962C8B-B14F-4D97-AF65-F5344CB8AC3E}">
        <p14:creationId xmlns:p14="http://schemas.microsoft.com/office/powerpoint/2010/main" val="1145522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447;p27">
            <a:extLst>
              <a:ext uri="{FF2B5EF4-FFF2-40B4-BE49-F238E27FC236}">
                <a16:creationId xmlns:a16="http://schemas.microsoft.com/office/drawing/2014/main" id="{AF59B0A5-99F7-7275-5251-7B0D05A9F1B8}"/>
              </a:ext>
            </a:extLst>
          </p:cNvPr>
          <p:cNvPicPr preferRelativeResize="0"/>
          <p:nvPr/>
        </p:nvPicPr>
        <p:blipFill rotWithShape="1">
          <a:blip r:embed="rId3">
            <a:alphaModFix/>
          </a:blip>
          <a:srcRect l="4665" t="26152" r="8504" b="-1"/>
          <a:stretch/>
        </p:blipFill>
        <p:spPr>
          <a:xfrm>
            <a:off x="950976" y="1837944"/>
            <a:ext cx="8205724" cy="4791456"/>
          </a:xfrm>
          <a:prstGeom prst="rect">
            <a:avLst/>
          </a:prstGeom>
          <a:noFill/>
          <a:ln w="9525" cap="flat" cmpd="sng">
            <a:solidFill>
              <a:schemeClr val="dk1"/>
            </a:solidFill>
            <a:prstDash val="solid"/>
            <a:miter lim="800000"/>
            <a:headEnd type="none" w="sm" len="sm"/>
            <a:tailEnd type="none" w="sm" len="sm"/>
          </a:ln>
        </p:spPr>
      </p:pic>
      <p:sp>
        <p:nvSpPr>
          <p:cNvPr id="2" name="Title 1">
            <a:extLst>
              <a:ext uri="{FF2B5EF4-FFF2-40B4-BE49-F238E27FC236}">
                <a16:creationId xmlns:a16="http://schemas.microsoft.com/office/drawing/2014/main" id="{8A9079AD-3345-91A1-B5CA-7DC0DBD395C3}"/>
              </a:ext>
            </a:extLst>
          </p:cNvPr>
          <p:cNvSpPr>
            <a:spLocks noGrp="1"/>
          </p:cNvSpPr>
          <p:nvPr>
            <p:ph type="title"/>
          </p:nvPr>
        </p:nvSpPr>
        <p:spPr/>
        <p:txBody>
          <a:bodyPr>
            <a:normAutofit/>
          </a:bodyPr>
          <a:lstStyle/>
          <a:p>
            <a:r>
              <a:rPr lang="en-US" sz="3100" dirty="0"/>
              <a:t>Wetlands Protection – What’s a Resource Area?</a:t>
            </a:r>
            <a:br>
              <a:rPr lang="en-US" dirty="0">
                <a:solidFill>
                  <a:schemeClr val="accent1">
                    <a:lumMod val="50000"/>
                  </a:schemeClr>
                </a:solidFill>
              </a:rPr>
            </a:br>
            <a:endParaRPr lang="en-US" dirty="0">
              <a:solidFill>
                <a:schemeClr val="accent1">
                  <a:lumMod val="50000"/>
                </a:schemeClr>
              </a:solidFill>
            </a:endParaRPr>
          </a:p>
        </p:txBody>
      </p:sp>
      <p:sp>
        <p:nvSpPr>
          <p:cNvPr id="3" name="Content Placeholder 2">
            <a:extLst>
              <a:ext uri="{FF2B5EF4-FFF2-40B4-BE49-F238E27FC236}">
                <a16:creationId xmlns:a16="http://schemas.microsoft.com/office/drawing/2014/main" id="{6DD4498E-1165-4312-7A2C-857F037705E3}"/>
              </a:ext>
            </a:extLst>
          </p:cNvPr>
          <p:cNvSpPr>
            <a:spLocks noGrp="1"/>
          </p:cNvSpPr>
          <p:nvPr>
            <p:ph idx="1"/>
          </p:nvPr>
        </p:nvSpPr>
        <p:spPr>
          <a:xfrm>
            <a:off x="950976" y="1837944"/>
            <a:ext cx="1288626" cy="3880773"/>
          </a:xfrm>
        </p:spPr>
        <p:txBody>
          <a:bodyPr>
            <a:normAutofit/>
          </a:bodyPr>
          <a:lstStyle/>
          <a:p>
            <a:pPr marL="0" indent="0">
              <a:buNone/>
            </a:pPr>
            <a:r>
              <a:rPr lang="en-US" altLang="en-US" sz="2100" i="1" dirty="0">
                <a:solidFill>
                  <a:srgbClr val="7030A0"/>
                </a:solidFill>
                <a:latin typeface="Calibri" pitchFamily="34" charset="0"/>
              </a:rPr>
              <a:t>Wetland Resource Areas Can Overlap</a:t>
            </a:r>
          </a:p>
        </p:txBody>
      </p:sp>
    </p:spTree>
    <p:extLst>
      <p:ext uri="{BB962C8B-B14F-4D97-AF65-F5344CB8AC3E}">
        <p14:creationId xmlns:p14="http://schemas.microsoft.com/office/powerpoint/2010/main" val="419384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7645-4521-B013-909F-D001FF5F893E}"/>
              </a:ext>
            </a:extLst>
          </p:cNvPr>
          <p:cNvSpPr>
            <a:spLocks noGrp="1"/>
          </p:cNvSpPr>
          <p:nvPr>
            <p:ph type="title"/>
          </p:nvPr>
        </p:nvSpPr>
        <p:spPr>
          <a:xfrm>
            <a:off x="677334" y="321174"/>
            <a:ext cx="8596668" cy="884172"/>
          </a:xfrm>
        </p:spPr>
        <p:txBody>
          <a:bodyPr/>
          <a:lstStyle/>
          <a:p>
            <a:r>
              <a:rPr lang="en-US" dirty="0"/>
              <a:t>Massachusetts Wetlands Protection Act</a:t>
            </a:r>
          </a:p>
        </p:txBody>
      </p:sp>
      <p:sp>
        <p:nvSpPr>
          <p:cNvPr id="3" name="Content Placeholder 2">
            <a:extLst>
              <a:ext uri="{FF2B5EF4-FFF2-40B4-BE49-F238E27FC236}">
                <a16:creationId xmlns:a16="http://schemas.microsoft.com/office/drawing/2014/main" id="{597EBA53-BDFD-B476-2A73-C84AA2B0A3F2}"/>
              </a:ext>
            </a:extLst>
          </p:cNvPr>
          <p:cNvSpPr>
            <a:spLocks noGrp="1"/>
          </p:cNvSpPr>
          <p:nvPr>
            <p:ph idx="1"/>
          </p:nvPr>
        </p:nvSpPr>
        <p:spPr>
          <a:xfrm>
            <a:off x="374073" y="1091045"/>
            <a:ext cx="9320645" cy="5445782"/>
          </a:xfrm>
        </p:spPr>
        <p:txBody>
          <a:bodyPr>
            <a:normAutofit lnSpcReduction="10000"/>
          </a:bodyPr>
          <a:lstStyle/>
          <a:p>
            <a:r>
              <a:rPr lang="en-US" sz="2400" dirty="0"/>
              <a:t>The WPA Regulations, 310 CMR 10.04, broadly define “alter” as “to change the condition of any Area Subject to Protection under M.G.L. c. 131, § 40.”</a:t>
            </a:r>
          </a:p>
          <a:p>
            <a:r>
              <a:rPr lang="en-US" sz="2400" dirty="0"/>
              <a:t>Examples of alterations include, but are not limited to, the following: </a:t>
            </a:r>
          </a:p>
          <a:p>
            <a:pPr lvl="1"/>
            <a:r>
              <a:rPr lang="en-US" sz="2400" dirty="0"/>
              <a:t>(a) the changing of pre-existing drainage characteristics, flushing characteristics, salinity distribution, sedimentation patterns, flow patterns and flood retention areas; </a:t>
            </a:r>
          </a:p>
          <a:p>
            <a:pPr lvl="1"/>
            <a:r>
              <a:rPr lang="en-US" sz="2400" dirty="0"/>
              <a:t>(b) the lowering of the water level or water table; </a:t>
            </a:r>
          </a:p>
          <a:p>
            <a:pPr lvl="1"/>
            <a:r>
              <a:rPr lang="en-US" sz="2400" dirty="0"/>
              <a:t>(c) the destruction of vegetation; </a:t>
            </a:r>
          </a:p>
          <a:p>
            <a:pPr lvl="1"/>
            <a:r>
              <a:rPr lang="en-US" sz="2400" dirty="0"/>
              <a:t>(d) the changing of water temperature, biochemical oxygen demand (BOD), and other physical, biological or chemical characteristics of the receiving water.”</a:t>
            </a:r>
          </a:p>
          <a:p>
            <a:endParaRPr lang="en-US" dirty="0"/>
          </a:p>
        </p:txBody>
      </p:sp>
    </p:spTree>
    <p:extLst>
      <p:ext uri="{BB962C8B-B14F-4D97-AF65-F5344CB8AC3E}">
        <p14:creationId xmlns:p14="http://schemas.microsoft.com/office/powerpoint/2010/main" val="1033225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33653-368A-13A3-23D4-1026000C3335}"/>
              </a:ext>
            </a:extLst>
          </p:cNvPr>
          <p:cNvSpPr>
            <a:spLocks noGrp="1"/>
          </p:cNvSpPr>
          <p:nvPr>
            <p:ph type="title"/>
          </p:nvPr>
        </p:nvSpPr>
        <p:spPr>
          <a:xfrm>
            <a:off x="677334" y="322118"/>
            <a:ext cx="8596668" cy="800099"/>
          </a:xfrm>
        </p:spPr>
        <p:txBody>
          <a:bodyPr/>
          <a:lstStyle/>
          <a:p>
            <a:r>
              <a:rPr lang="en-US" altLang="en-US" sz="3600" dirty="0"/>
              <a:t>Massachusetts Rivers Protection Act</a:t>
            </a:r>
            <a:endParaRPr lang="en-US" dirty="0"/>
          </a:p>
        </p:txBody>
      </p:sp>
      <p:sp>
        <p:nvSpPr>
          <p:cNvPr id="3" name="Content Placeholder 2">
            <a:extLst>
              <a:ext uri="{FF2B5EF4-FFF2-40B4-BE49-F238E27FC236}">
                <a16:creationId xmlns:a16="http://schemas.microsoft.com/office/drawing/2014/main" id="{43155C93-A741-6CD1-972D-36645CE2712D}"/>
              </a:ext>
            </a:extLst>
          </p:cNvPr>
          <p:cNvSpPr>
            <a:spLocks noGrp="1"/>
          </p:cNvSpPr>
          <p:nvPr>
            <p:ph idx="1"/>
          </p:nvPr>
        </p:nvSpPr>
        <p:spPr>
          <a:xfrm>
            <a:off x="426027" y="1226127"/>
            <a:ext cx="9133609" cy="5309754"/>
          </a:xfrm>
        </p:spPr>
        <p:txBody>
          <a:bodyPr>
            <a:normAutofit/>
          </a:bodyPr>
          <a:lstStyle/>
          <a:p>
            <a:pPr>
              <a:lnSpc>
                <a:spcPct val="85000"/>
              </a:lnSpc>
              <a:spcBef>
                <a:spcPct val="20000"/>
              </a:spcBef>
            </a:pPr>
            <a:r>
              <a:rPr lang="en-US" altLang="en-US" sz="2400" dirty="0">
                <a:cs typeface="Times New Roman" panose="02020603050405020304" pitchFamily="18" charset="0"/>
              </a:rPr>
              <a:t>In 1996, the MA Rivers Protection Act was enacted.  It regulates virtually all activities next to rivers and other flowing bodies of water. 1996 Mass. Acts c. 258.</a:t>
            </a:r>
          </a:p>
          <a:p>
            <a:pPr eaLnBrk="1" hangingPunct="1">
              <a:lnSpc>
                <a:spcPct val="85000"/>
              </a:lnSpc>
              <a:spcBef>
                <a:spcPct val="20000"/>
              </a:spcBef>
            </a:pPr>
            <a:r>
              <a:rPr lang="en-US" altLang="en-US" sz="2400" dirty="0">
                <a:cs typeface="Times New Roman" panose="02020603050405020304" pitchFamily="18" charset="0"/>
              </a:rPr>
              <a:t>Essentially the Act added Riverfront Area to the Resource Areas protected under the WPA, thereby extending the jurisdiction of the WPA. </a:t>
            </a:r>
          </a:p>
          <a:p>
            <a:pPr eaLnBrk="1" hangingPunct="1">
              <a:lnSpc>
                <a:spcPct val="85000"/>
              </a:lnSpc>
              <a:spcBef>
                <a:spcPct val="20000"/>
              </a:spcBef>
            </a:pPr>
            <a:r>
              <a:rPr lang="en-US" altLang="en-US" sz="2400" dirty="0">
                <a:cs typeface="Times New Roman" panose="02020603050405020304" pitchFamily="18" charset="0"/>
              </a:rPr>
              <a:t>The Act also amended the WPA to require applicants to prove they meet a two-part test “by a preponderance of the evidence” that:</a:t>
            </a:r>
          </a:p>
          <a:p>
            <a:pPr lvl="1">
              <a:lnSpc>
                <a:spcPct val="85000"/>
              </a:lnSpc>
              <a:spcBef>
                <a:spcPct val="20000"/>
              </a:spcBef>
            </a:pPr>
            <a:r>
              <a:rPr lang="en-US" altLang="en-US" sz="2400" dirty="0">
                <a:cs typeface="Times New Roman" panose="02020603050405020304" pitchFamily="18" charset="0"/>
              </a:rPr>
              <a:t>1)  [the work proposed], including proposed mitigation measures, 	will have no significant adverse impact on the Riverfront Area; and</a:t>
            </a:r>
          </a:p>
          <a:p>
            <a:pPr lvl="1">
              <a:lnSpc>
                <a:spcPct val="85000"/>
              </a:lnSpc>
              <a:spcBef>
                <a:spcPct val="20000"/>
              </a:spcBef>
            </a:pPr>
            <a:r>
              <a:rPr lang="en-US" altLang="en-US" sz="2400" dirty="0">
                <a:cs typeface="Times New Roman" panose="02020603050405020304" pitchFamily="18" charset="0"/>
              </a:rPr>
              <a:t>2)  there is no practicable and substantially equivalent economic alterative with less adverse effects on such purposes.</a:t>
            </a:r>
          </a:p>
          <a:p>
            <a:endParaRPr lang="en-US" dirty="0"/>
          </a:p>
        </p:txBody>
      </p:sp>
    </p:spTree>
    <p:extLst>
      <p:ext uri="{BB962C8B-B14F-4D97-AF65-F5344CB8AC3E}">
        <p14:creationId xmlns:p14="http://schemas.microsoft.com/office/powerpoint/2010/main" val="1414629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CADF5-0995-334C-EA34-B87B105C2207}"/>
              </a:ext>
            </a:extLst>
          </p:cNvPr>
          <p:cNvSpPr>
            <a:spLocks noGrp="1"/>
          </p:cNvSpPr>
          <p:nvPr>
            <p:ph type="title"/>
          </p:nvPr>
        </p:nvSpPr>
        <p:spPr>
          <a:xfrm>
            <a:off x="677334" y="238992"/>
            <a:ext cx="8596668" cy="1049481"/>
          </a:xfrm>
        </p:spPr>
        <p:txBody>
          <a:bodyPr>
            <a:normAutofit fontScale="90000"/>
          </a:bodyPr>
          <a:lstStyle/>
          <a:p>
            <a:r>
              <a:rPr lang="en-US" altLang="en-US" sz="3600" dirty="0"/>
              <a:t>Home Rule Wetlands Protection Bylaw and</a:t>
            </a:r>
            <a:br>
              <a:rPr lang="en-US" altLang="en-US" sz="3600" dirty="0"/>
            </a:br>
            <a:r>
              <a:rPr lang="en-US" altLang="en-US" sz="3600" dirty="0"/>
              <a:t>Ordinances</a:t>
            </a:r>
            <a:endParaRPr lang="en-US" dirty="0"/>
          </a:p>
        </p:txBody>
      </p:sp>
      <p:sp>
        <p:nvSpPr>
          <p:cNvPr id="3" name="Content Placeholder 2">
            <a:extLst>
              <a:ext uri="{FF2B5EF4-FFF2-40B4-BE49-F238E27FC236}">
                <a16:creationId xmlns:a16="http://schemas.microsoft.com/office/drawing/2014/main" id="{FA641AEC-2505-A5F8-D907-A2C4B4CDCB65}"/>
              </a:ext>
            </a:extLst>
          </p:cNvPr>
          <p:cNvSpPr>
            <a:spLocks noGrp="1"/>
          </p:cNvSpPr>
          <p:nvPr>
            <p:ph idx="1"/>
          </p:nvPr>
        </p:nvSpPr>
        <p:spPr>
          <a:xfrm>
            <a:off x="197428" y="1475509"/>
            <a:ext cx="9694718" cy="5143500"/>
          </a:xfrm>
        </p:spPr>
        <p:txBody>
          <a:bodyPr>
            <a:normAutofit fontScale="92500" lnSpcReduction="10000"/>
          </a:bodyPr>
          <a:lstStyle/>
          <a:p>
            <a:r>
              <a:rPr lang="en-US" altLang="en-US" sz="2600" dirty="0"/>
              <a:t>Derive from general bylaw and ordinance authority (G. L. c. 40 </a:t>
            </a:r>
            <a:r>
              <a:rPr lang="en-US" altLang="en-US" sz="2600" dirty="0">
                <a:cs typeface="Times New Roman" panose="02020603050405020304" pitchFamily="18" charset="0"/>
              </a:rPr>
              <a:t>§ 21) and Home Rule Amendment to the Massachusetts Constitution.</a:t>
            </a:r>
          </a:p>
          <a:p>
            <a:r>
              <a:rPr lang="en-US" altLang="en-US" sz="2600" dirty="0"/>
              <a:t>Clarify and expand jurisdiction and requirements beyond WPA </a:t>
            </a:r>
            <a:r>
              <a:rPr lang="en-US" altLang="en-US" sz="2600" u="sng" dirty="0"/>
              <a:t>to be stricter than state laws</a:t>
            </a:r>
            <a:r>
              <a:rPr lang="en-US" altLang="en-US" sz="2600" dirty="0"/>
              <a:t>. </a:t>
            </a:r>
          </a:p>
          <a:p>
            <a:pPr lvl="1"/>
            <a:r>
              <a:rPr lang="en-US" altLang="en-US" sz="2600" dirty="0"/>
              <a:t>For example, fewer exemptions than WPA, explicit authority to impose “no-touch” setbacks and mitigation.</a:t>
            </a:r>
          </a:p>
          <a:p>
            <a:r>
              <a:rPr lang="en-US" altLang="en-US" sz="2600" dirty="0"/>
              <a:t>Typically allow for site inspections, violation notices, and enforcement orders. May include the “ticketing” approach outlined in G. L. c. 40, § 21D for non-criminal dispositions.</a:t>
            </a:r>
          </a:p>
          <a:p>
            <a:r>
              <a:rPr lang="en-US" altLang="en-US" sz="2600" dirty="0"/>
              <a:t>Most allow public hearing to be combined with WPA hearing, with jurisdiction and procedure similar to WPA.</a:t>
            </a:r>
          </a:p>
          <a:p>
            <a:pPr lvl="1"/>
            <a:r>
              <a:rPr lang="en-US" altLang="en-US" sz="2600" dirty="0"/>
              <a:t>Appeals of decisions are to taken separately to MassDEP (WPA) and Court (Bylaw/Ordinance).</a:t>
            </a:r>
          </a:p>
          <a:p>
            <a:endParaRPr lang="en-US" altLang="en-US" sz="1800" dirty="0"/>
          </a:p>
          <a:p>
            <a:endParaRPr lang="en-US" altLang="en-US" sz="1800" dirty="0"/>
          </a:p>
          <a:p>
            <a:endParaRPr lang="en-US" altLang="en-US" sz="1800" dirty="0"/>
          </a:p>
          <a:p>
            <a:endParaRPr lang="en-US" dirty="0"/>
          </a:p>
        </p:txBody>
      </p:sp>
    </p:spTree>
    <p:extLst>
      <p:ext uri="{BB962C8B-B14F-4D97-AF65-F5344CB8AC3E}">
        <p14:creationId xmlns:p14="http://schemas.microsoft.com/office/powerpoint/2010/main" val="3539271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6160-E9C7-4601-6815-5F64B73CE67F}"/>
              </a:ext>
            </a:extLst>
          </p:cNvPr>
          <p:cNvSpPr>
            <a:spLocks noGrp="1"/>
          </p:cNvSpPr>
          <p:nvPr>
            <p:ph type="title"/>
          </p:nvPr>
        </p:nvSpPr>
        <p:spPr>
          <a:xfrm>
            <a:off x="677334" y="363682"/>
            <a:ext cx="8596668" cy="914400"/>
          </a:xfrm>
        </p:spPr>
        <p:txBody>
          <a:bodyPr>
            <a:normAutofit/>
          </a:bodyPr>
          <a:lstStyle/>
          <a:p>
            <a:r>
              <a:rPr lang="en-US" dirty="0"/>
              <a:t>Conservation Commission Proceedings</a:t>
            </a:r>
          </a:p>
        </p:txBody>
      </p:sp>
      <p:sp>
        <p:nvSpPr>
          <p:cNvPr id="3" name="Content Placeholder 2">
            <a:extLst>
              <a:ext uri="{FF2B5EF4-FFF2-40B4-BE49-F238E27FC236}">
                <a16:creationId xmlns:a16="http://schemas.microsoft.com/office/drawing/2014/main" id="{09385C88-3341-2520-4FD7-C7A65D593EBB}"/>
              </a:ext>
            </a:extLst>
          </p:cNvPr>
          <p:cNvSpPr>
            <a:spLocks noGrp="1"/>
          </p:cNvSpPr>
          <p:nvPr>
            <p:ph idx="1"/>
          </p:nvPr>
        </p:nvSpPr>
        <p:spPr>
          <a:xfrm>
            <a:off x="332509" y="1278082"/>
            <a:ext cx="9788236" cy="5387213"/>
          </a:xfrm>
        </p:spPr>
        <p:txBody>
          <a:bodyPr>
            <a:noAutofit/>
          </a:bodyPr>
          <a:lstStyle/>
          <a:p>
            <a:r>
              <a:rPr lang="en-US" sz="2400" dirty="0"/>
              <a:t>Conservation Commissions consider several types of filings, including: </a:t>
            </a:r>
          </a:p>
          <a:p>
            <a:pPr lvl="1"/>
            <a:r>
              <a:rPr lang="en-US" sz="2400" dirty="0"/>
              <a:t>Abbreviated Notice of Resource Area Delineation; </a:t>
            </a:r>
          </a:p>
          <a:p>
            <a:pPr lvl="1"/>
            <a:r>
              <a:rPr lang="en-US" sz="2400" dirty="0"/>
              <a:t>Request for Determination of Applicability;</a:t>
            </a:r>
          </a:p>
          <a:p>
            <a:pPr lvl="1"/>
            <a:r>
              <a:rPr lang="en-US" sz="2400" dirty="0"/>
              <a:t>Notice of Intent.</a:t>
            </a:r>
          </a:p>
          <a:p>
            <a:r>
              <a:rPr lang="en-US" sz="2400" dirty="0"/>
              <a:t>Conservation Commission issue decisions after a hearing on those filings called:</a:t>
            </a:r>
          </a:p>
          <a:p>
            <a:pPr lvl="1"/>
            <a:r>
              <a:rPr lang="en-US" sz="2400" dirty="0"/>
              <a:t>Order of Resource Area Delineation (“ORAD”);</a:t>
            </a:r>
          </a:p>
          <a:p>
            <a:pPr lvl="1"/>
            <a:r>
              <a:rPr lang="en-US" sz="2400" dirty="0"/>
              <a:t>Positive or Negative Determination of Applicability;</a:t>
            </a:r>
          </a:p>
          <a:p>
            <a:pPr lvl="1"/>
            <a:r>
              <a:rPr lang="en-US" sz="2400" dirty="0"/>
              <a:t>Order of Conditions.</a:t>
            </a:r>
          </a:p>
        </p:txBody>
      </p:sp>
    </p:spTree>
    <p:extLst>
      <p:ext uri="{BB962C8B-B14F-4D97-AF65-F5344CB8AC3E}">
        <p14:creationId xmlns:p14="http://schemas.microsoft.com/office/powerpoint/2010/main" val="909468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FE99-87F9-9682-0B11-E0C864C74854}"/>
              </a:ext>
            </a:extLst>
          </p:cNvPr>
          <p:cNvSpPr>
            <a:spLocks noGrp="1"/>
          </p:cNvSpPr>
          <p:nvPr>
            <p:ph type="title"/>
          </p:nvPr>
        </p:nvSpPr>
        <p:spPr>
          <a:xfrm>
            <a:off x="677334" y="396745"/>
            <a:ext cx="8596668" cy="839774"/>
          </a:xfrm>
        </p:spPr>
        <p:txBody>
          <a:bodyPr/>
          <a:lstStyle/>
          <a:p>
            <a:r>
              <a:rPr lang="en-US" dirty="0"/>
              <a:t>Conservation Commission Proceedings</a:t>
            </a:r>
          </a:p>
        </p:txBody>
      </p:sp>
      <p:sp>
        <p:nvSpPr>
          <p:cNvPr id="3" name="Content Placeholder 2">
            <a:extLst>
              <a:ext uri="{FF2B5EF4-FFF2-40B4-BE49-F238E27FC236}">
                <a16:creationId xmlns:a16="http://schemas.microsoft.com/office/drawing/2014/main" id="{068A2791-5297-D3BE-46B7-1009A9CB8C56}"/>
              </a:ext>
            </a:extLst>
          </p:cNvPr>
          <p:cNvSpPr>
            <a:spLocks noGrp="1"/>
          </p:cNvSpPr>
          <p:nvPr>
            <p:ph idx="1"/>
          </p:nvPr>
        </p:nvSpPr>
        <p:spPr>
          <a:xfrm>
            <a:off x="426027" y="1413164"/>
            <a:ext cx="9580418" cy="5048092"/>
          </a:xfrm>
        </p:spPr>
        <p:txBody>
          <a:bodyPr>
            <a:normAutofit fontScale="85000" lnSpcReduction="20000"/>
          </a:bodyPr>
          <a:lstStyle/>
          <a:p>
            <a:r>
              <a:rPr lang="en-US" sz="2800" dirty="0"/>
              <a:t>Conservation Commission will conduct a hearing, usually under both local and state law, within 21 days of receiving application.</a:t>
            </a:r>
          </a:p>
          <a:p>
            <a:r>
              <a:rPr lang="en-US" sz="2800" dirty="0"/>
              <a:t>Commission must issue its decision within 21 days of the close of the public hearing.</a:t>
            </a:r>
          </a:p>
          <a:p>
            <a:r>
              <a:rPr lang="en-US" sz="2800" dirty="0"/>
              <a:t>Before work may commence under an Order of Conditions:</a:t>
            </a:r>
          </a:p>
          <a:p>
            <a:pPr lvl="1"/>
            <a:r>
              <a:rPr lang="en-US" sz="2800" dirty="0"/>
              <a:t>Appeal period must lapse without challenge being filed; and </a:t>
            </a:r>
          </a:p>
          <a:p>
            <a:pPr lvl="1"/>
            <a:r>
              <a:rPr lang="en-US" sz="2800" dirty="0"/>
              <a:t>The Order must be recorded in the property’s chain of title.</a:t>
            </a:r>
          </a:p>
          <a:p>
            <a:r>
              <a:rPr lang="en-US" sz="2800" dirty="0"/>
              <a:t>Orders of Conditions and ORADs are generally valid for three years from the date of issuance, and may be extended.</a:t>
            </a:r>
          </a:p>
          <a:p>
            <a:r>
              <a:rPr lang="en-US" sz="2800" dirty="0"/>
              <a:t>Conservation commissions will typically issue one decision which operates as state and local approvals or denials.  </a:t>
            </a:r>
          </a:p>
          <a:p>
            <a:r>
              <a:rPr lang="en-US" sz="2800" dirty="0"/>
              <a:t>Remember separate paths of appeal to challenge Commission’s decision under state and local law.</a:t>
            </a:r>
          </a:p>
          <a:p>
            <a:endParaRPr lang="en-US" dirty="0"/>
          </a:p>
        </p:txBody>
      </p:sp>
    </p:spTree>
    <p:extLst>
      <p:ext uri="{BB962C8B-B14F-4D97-AF65-F5344CB8AC3E}">
        <p14:creationId xmlns:p14="http://schemas.microsoft.com/office/powerpoint/2010/main" val="717070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742D2-FF94-94F6-3C25-461BA5F094AA}"/>
              </a:ext>
            </a:extLst>
          </p:cNvPr>
          <p:cNvSpPr>
            <a:spLocks noGrp="1"/>
          </p:cNvSpPr>
          <p:nvPr>
            <p:ph type="title"/>
          </p:nvPr>
        </p:nvSpPr>
        <p:spPr>
          <a:xfrm>
            <a:off x="677334" y="472314"/>
            <a:ext cx="8596668" cy="816159"/>
          </a:xfrm>
        </p:spPr>
        <p:txBody>
          <a:bodyPr/>
          <a:lstStyle/>
          <a:p>
            <a:r>
              <a:rPr lang="en-US" dirty="0"/>
              <a:t>Conservation Commission Proceedings</a:t>
            </a:r>
          </a:p>
        </p:txBody>
      </p:sp>
      <p:sp>
        <p:nvSpPr>
          <p:cNvPr id="3" name="Content Placeholder 2">
            <a:extLst>
              <a:ext uri="{FF2B5EF4-FFF2-40B4-BE49-F238E27FC236}">
                <a16:creationId xmlns:a16="http://schemas.microsoft.com/office/drawing/2014/main" id="{15D25037-0419-B27F-4C97-6FC9AFC44A51}"/>
              </a:ext>
            </a:extLst>
          </p:cNvPr>
          <p:cNvSpPr>
            <a:spLocks noGrp="1"/>
          </p:cNvSpPr>
          <p:nvPr>
            <p:ph idx="1"/>
          </p:nvPr>
        </p:nvSpPr>
        <p:spPr>
          <a:xfrm>
            <a:off x="405245" y="1288473"/>
            <a:ext cx="9164781" cy="5097213"/>
          </a:xfrm>
        </p:spPr>
        <p:txBody>
          <a:bodyPr>
            <a:noAutofit/>
          </a:bodyPr>
          <a:lstStyle/>
          <a:p>
            <a:r>
              <a:rPr lang="en-US" sz="2400" dirty="0"/>
              <a:t>Conservation commission will be asked to issue a Certificate of Compliance to “close out” an Order of Conditions:</a:t>
            </a:r>
          </a:p>
          <a:p>
            <a:pPr lvl="1"/>
            <a:r>
              <a:rPr lang="en-US" sz="2400" dirty="0"/>
              <a:t>After work approved by an Order of Conditions has been completed; </a:t>
            </a:r>
          </a:p>
          <a:p>
            <a:pPr lvl="1"/>
            <a:r>
              <a:rPr lang="en-US" sz="2400" dirty="0"/>
              <a:t>If work is never performed and the permit expires;</a:t>
            </a:r>
          </a:p>
          <a:p>
            <a:pPr lvl="1"/>
            <a:r>
              <a:rPr lang="en-US" sz="2400" dirty="0"/>
              <a:t>May be a “Complete Certification” or a “Partial Certification”.</a:t>
            </a:r>
          </a:p>
          <a:p>
            <a:r>
              <a:rPr lang="en-US" sz="2400" dirty="0"/>
              <a:t>Certificate of Compliance must be recorded at the Registry of Deeds.</a:t>
            </a:r>
          </a:p>
          <a:p>
            <a:r>
              <a:rPr lang="en-US" sz="2400" dirty="0"/>
              <a:t>Certificate of Compliance may contain ongoing conditions.</a:t>
            </a:r>
          </a:p>
        </p:txBody>
      </p:sp>
    </p:spTree>
    <p:extLst>
      <p:ext uri="{BB962C8B-B14F-4D97-AF65-F5344CB8AC3E}">
        <p14:creationId xmlns:p14="http://schemas.microsoft.com/office/powerpoint/2010/main" val="3548381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3C988-1620-BB6A-B9FD-ED6828A6782F}"/>
              </a:ext>
            </a:extLst>
          </p:cNvPr>
          <p:cNvSpPr>
            <a:spLocks noGrp="1"/>
          </p:cNvSpPr>
          <p:nvPr>
            <p:ph type="title"/>
          </p:nvPr>
        </p:nvSpPr>
        <p:spPr>
          <a:xfrm>
            <a:off x="677334" y="145473"/>
            <a:ext cx="8596668" cy="654627"/>
          </a:xfrm>
        </p:spPr>
        <p:txBody>
          <a:bodyPr/>
          <a:lstStyle/>
          <a:p>
            <a:r>
              <a:rPr lang="en-US" dirty="0"/>
              <a:t>Enforcement</a:t>
            </a:r>
          </a:p>
        </p:txBody>
      </p:sp>
      <p:sp>
        <p:nvSpPr>
          <p:cNvPr id="3" name="Content Placeholder 2">
            <a:extLst>
              <a:ext uri="{FF2B5EF4-FFF2-40B4-BE49-F238E27FC236}">
                <a16:creationId xmlns:a16="http://schemas.microsoft.com/office/drawing/2014/main" id="{340E71E2-BFA4-8D30-E3D7-B255A5D07C54}"/>
              </a:ext>
            </a:extLst>
          </p:cNvPr>
          <p:cNvSpPr>
            <a:spLocks noGrp="1"/>
          </p:cNvSpPr>
          <p:nvPr>
            <p:ph idx="1"/>
          </p:nvPr>
        </p:nvSpPr>
        <p:spPr>
          <a:xfrm>
            <a:off x="677334" y="800100"/>
            <a:ext cx="9516148" cy="5829299"/>
          </a:xfrm>
        </p:spPr>
        <p:txBody>
          <a:bodyPr>
            <a:normAutofit fontScale="92500" lnSpcReduction="10000"/>
          </a:bodyPr>
          <a:lstStyle/>
          <a:p>
            <a:r>
              <a:rPr lang="en-US" sz="2400" dirty="0">
                <a:ea typeface="Calibri" panose="020F0502020204030204" pitchFamily="34" charset="0"/>
              </a:rPr>
              <a:t>Statutory authority to enforce the statute from M.G.L. c.131, §40 Wetlands Protection Act</a:t>
            </a:r>
          </a:p>
          <a:p>
            <a:r>
              <a:rPr lang="en-US" sz="2400" dirty="0">
                <a:ea typeface="Calibri" panose="020F0502020204030204" pitchFamily="34" charset="0"/>
              </a:rPr>
              <a:t>Local Wetland Bylaws and Ordinances (non-zoning) enforced pursuant to M.G.L. C.40, §21D with a non-criminal disposition process.</a:t>
            </a:r>
          </a:p>
          <a:p>
            <a:r>
              <a:rPr kumimoji="0" lang="en-US" sz="2400" b="0" i="0" u="none" strike="noStrike" kern="1200" cap="none" spc="0" normalizeH="0" baseline="0" noProof="0" dirty="0">
                <a:ln>
                  <a:noFill/>
                </a:ln>
                <a:solidFill>
                  <a:prstClr val="black">
                    <a:lumMod val="75000"/>
                    <a:lumOff val="25000"/>
                  </a:prstClr>
                </a:solidFill>
                <a:effectLst/>
                <a:uLnTx/>
                <a:uFillTx/>
                <a:ea typeface="Calibri" panose="020F0502020204030204" pitchFamily="34" charset="0"/>
                <a:cs typeface="+mn-cs"/>
              </a:rPr>
              <a:t>Wetlands Act and Bylaw can be enforced by:</a:t>
            </a:r>
          </a:p>
          <a:p>
            <a:pPr lvl="1"/>
            <a:r>
              <a:rPr kumimoji="0" lang="en-US" sz="2400" b="0" i="0" u="none" strike="noStrike" kern="1200" cap="none" spc="0" normalizeH="0" baseline="0" noProof="0" dirty="0">
                <a:ln>
                  <a:noFill/>
                </a:ln>
                <a:solidFill>
                  <a:prstClr val="black">
                    <a:lumMod val="75000"/>
                    <a:lumOff val="25000"/>
                  </a:prstClr>
                </a:solidFill>
                <a:effectLst/>
                <a:uLnTx/>
                <a:uFillTx/>
                <a:ea typeface="Calibri" panose="020F0502020204030204" pitchFamily="34" charset="0"/>
                <a:cs typeface="+mn-cs"/>
              </a:rPr>
              <a:t>Conservation Commission (Civil), MassDEP (Civil);</a:t>
            </a:r>
          </a:p>
          <a:p>
            <a:pPr lvl="1"/>
            <a:r>
              <a:rPr lang="en-US" sz="2400" dirty="0">
                <a:solidFill>
                  <a:prstClr val="black">
                    <a:lumMod val="75000"/>
                    <a:lumOff val="25000"/>
                  </a:prstClr>
                </a:solidFill>
                <a:ea typeface="Calibri" panose="020F0502020204030204" pitchFamily="34" charset="0"/>
              </a:rPr>
              <a:t>Cities and Towns can enforce Wetlands Act and local bylaws;</a:t>
            </a:r>
          </a:p>
          <a:p>
            <a:pPr lvl="1"/>
            <a:r>
              <a:rPr kumimoji="0" lang="en-US" sz="2400" b="0" i="0" u="none" strike="noStrike" kern="1200" cap="none" spc="0" normalizeH="0" baseline="0" noProof="0" dirty="0">
                <a:ln>
                  <a:noFill/>
                </a:ln>
                <a:solidFill>
                  <a:prstClr val="black">
                    <a:lumMod val="75000"/>
                    <a:lumOff val="25000"/>
                  </a:prstClr>
                </a:solidFill>
                <a:effectLst/>
                <a:uLnTx/>
                <a:uFillTx/>
                <a:ea typeface="Calibri" panose="020F0502020204030204" pitchFamily="34" charset="0"/>
                <a:cs typeface="+mn-cs"/>
              </a:rPr>
              <a:t>M.G.L. C.214, §	7A – 10 citizens </a:t>
            </a:r>
            <a:r>
              <a:rPr kumimoji="0" lang="en-US" sz="2400" b="0" i="0" u="sng" strike="noStrike" kern="1200" cap="none" spc="0" normalizeH="0" baseline="0" noProof="0" dirty="0">
                <a:ln>
                  <a:noFill/>
                </a:ln>
                <a:solidFill>
                  <a:prstClr val="black">
                    <a:lumMod val="75000"/>
                    <a:lumOff val="25000"/>
                  </a:prstClr>
                </a:solidFill>
                <a:effectLst/>
                <a:uLnTx/>
                <a:uFillTx/>
                <a:ea typeface="Calibri" panose="020F0502020204030204" pitchFamily="34" charset="0"/>
                <a:cs typeface="+mn-cs"/>
              </a:rPr>
              <a:t>and</a:t>
            </a:r>
            <a:r>
              <a:rPr kumimoji="0" lang="en-US" sz="2400" b="0" i="0" strike="noStrike" kern="1200" cap="none" spc="0" normalizeH="0" baseline="0" noProof="0" dirty="0">
                <a:ln>
                  <a:noFill/>
                </a:ln>
                <a:solidFill>
                  <a:prstClr val="black">
                    <a:lumMod val="75000"/>
                    <a:lumOff val="25000"/>
                  </a:prstClr>
                </a:solidFill>
                <a:effectLst/>
                <a:uLnTx/>
                <a:uFillTx/>
                <a:ea typeface="Calibri" panose="020F0502020204030204" pitchFamily="34" charset="0"/>
                <a:cs typeface="+mn-cs"/>
              </a:rPr>
              <a:t> municipalities can seek enforcement of WPA and local bylaws and ordinances when there is damage to the environment (actual or probable);</a:t>
            </a:r>
          </a:p>
          <a:p>
            <a:r>
              <a:rPr kumimoji="0" lang="en-US" sz="2400" b="0" i="0" u="none" strike="noStrike" kern="1200" cap="none" spc="0" normalizeH="0" baseline="0" noProof="0" dirty="0">
                <a:ln>
                  <a:noFill/>
                </a:ln>
                <a:solidFill>
                  <a:prstClr val="black">
                    <a:lumMod val="75000"/>
                    <a:lumOff val="25000"/>
                  </a:prstClr>
                </a:solidFill>
                <a:effectLst/>
                <a:uLnTx/>
                <a:uFillTx/>
                <a:ea typeface="Calibri" panose="020F0502020204030204" pitchFamily="34" charset="0"/>
                <a:cs typeface="+mn-cs"/>
              </a:rPr>
              <a:t>Attorney General; Civil or Criminal; </a:t>
            </a:r>
            <a:r>
              <a:rPr kumimoji="0" lang="en-US" sz="2400" b="1" i="0" u="sng" strike="noStrike" kern="1200" cap="none" spc="0" normalizeH="0" baseline="0" noProof="0" dirty="0">
                <a:ln>
                  <a:noFill/>
                </a:ln>
                <a:solidFill>
                  <a:prstClr val="black">
                    <a:lumMod val="75000"/>
                    <a:lumOff val="25000"/>
                  </a:prstClr>
                </a:solidFill>
                <a:effectLst/>
                <a:uLnTx/>
                <a:uFillTx/>
                <a:ea typeface="Calibri" panose="020F0502020204030204" pitchFamily="34" charset="0"/>
                <a:cs typeface="+mn-cs"/>
              </a:rPr>
              <a:t>Commonwealth v. John Grant and Sons</a:t>
            </a:r>
            <a:r>
              <a:rPr kumimoji="0" lang="en-US" sz="2400" b="0" i="0" u="none" strike="noStrike" kern="1200" cap="none" spc="0" normalizeH="0" baseline="0" noProof="0" dirty="0">
                <a:ln>
                  <a:noFill/>
                </a:ln>
                <a:solidFill>
                  <a:prstClr val="black">
                    <a:lumMod val="75000"/>
                    <a:lumOff val="25000"/>
                  </a:prstClr>
                </a:solidFill>
                <a:effectLst/>
                <a:uLnTx/>
                <a:uFillTx/>
                <a:ea typeface="Calibri" panose="020F0502020204030204" pitchFamily="34" charset="0"/>
                <a:cs typeface="+mn-cs"/>
              </a:rPr>
              <a:t>, </a:t>
            </a:r>
            <a:r>
              <a:rPr kumimoji="0" lang="en-US" sz="2400" b="1" i="0" u="none" strike="noStrike" kern="1200" cap="none" spc="0" normalizeH="0" baseline="0" noProof="0" dirty="0">
                <a:ln>
                  <a:noFill/>
                </a:ln>
                <a:solidFill>
                  <a:prstClr val="black">
                    <a:lumMod val="75000"/>
                    <a:lumOff val="25000"/>
                  </a:prstClr>
                </a:solidFill>
                <a:effectLst/>
                <a:uLnTx/>
                <a:uFillTx/>
                <a:ea typeface="Calibri" panose="020F0502020204030204" pitchFamily="34" charset="0"/>
                <a:cs typeface="+mn-cs"/>
              </a:rPr>
              <a:t>403 Mass 151 (1988);</a:t>
            </a:r>
          </a:p>
          <a:p>
            <a:r>
              <a:rPr kumimoji="0" lang="en-US" sz="2400" b="0" i="0" u="none" strike="noStrike" kern="1200" cap="none" spc="0" normalizeH="0" baseline="0" noProof="0" dirty="0">
                <a:ln>
                  <a:noFill/>
                </a:ln>
                <a:solidFill>
                  <a:prstClr val="black">
                    <a:lumMod val="75000"/>
                    <a:lumOff val="25000"/>
                  </a:prstClr>
                </a:solidFill>
                <a:effectLst/>
                <a:uLnTx/>
                <a:uFillTx/>
                <a:ea typeface="Calibri" panose="020F0502020204030204" pitchFamily="34" charset="0"/>
                <a:cs typeface="+mn-cs"/>
              </a:rPr>
              <a:t>Not enforced by third party except in very extreme cases where mandamus (to compel the enforcing authority to take action) is allowed pursuant to M.G.L. C.249, §5 in action against conservation commission or DEP to enforce the Wetlands Act or Bylaw</a:t>
            </a:r>
            <a:endParaRPr kumimoji="0" lang="en-US" sz="2400" b="0" i="0" strike="noStrike" kern="1200" cap="none" spc="0" normalizeH="0" baseline="0" noProof="0" dirty="0">
              <a:ln>
                <a:noFill/>
              </a:ln>
              <a:solidFill>
                <a:prstClr val="black">
                  <a:lumMod val="75000"/>
                  <a:lumOff val="25000"/>
                </a:prstClr>
              </a:solidFill>
              <a:effectLst/>
              <a:uLnTx/>
              <a:uFillTx/>
              <a:ea typeface="Calibri" panose="020F0502020204030204" pitchFamily="34" charset="0"/>
              <a:cs typeface="+mn-cs"/>
            </a:endParaRPr>
          </a:p>
          <a:p>
            <a:endParaRPr lang="en-US" dirty="0"/>
          </a:p>
        </p:txBody>
      </p:sp>
    </p:spTree>
    <p:extLst>
      <p:ext uri="{BB962C8B-B14F-4D97-AF65-F5344CB8AC3E}">
        <p14:creationId xmlns:p14="http://schemas.microsoft.com/office/powerpoint/2010/main" val="4066208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19DBE-43E4-3049-4FBB-6CFF4780EF17}"/>
              </a:ext>
            </a:extLst>
          </p:cNvPr>
          <p:cNvSpPr>
            <a:spLocks noGrp="1"/>
          </p:cNvSpPr>
          <p:nvPr>
            <p:ph type="title"/>
          </p:nvPr>
        </p:nvSpPr>
        <p:spPr>
          <a:xfrm>
            <a:off x="677334" y="197427"/>
            <a:ext cx="8596668" cy="619211"/>
          </a:xfrm>
        </p:spPr>
        <p:txBody>
          <a:bodyPr>
            <a:normAutofit fontScale="90000"/>
          </a:bodyPr>
          <a:lstStyle/>
          <a:p>
            <a:r>
              <a:rPr lang="en-US" dirty="0"/>
              <a:t>Enforcement</a:t>
            </a:r>
          </a:p>
        </p:txBody>
      </p:sp>
      <p:sp>
        <p:nvSpPr>
          <p:cNvPr id="3" name="Content Placeholder 2">
            <a:extLst>
              <a:ext uri="{FF2B5EF4-FFF2-40B4-BE49-F238E27FC236}">
                <a16:creationId xmlns:a16="http://schemas.microsoft.com/office/drawing/2014/main" id="{B9847587-63A1-8786-641C-A8BF1519EDAE}"/>
              </a:ext>
            </a:extLst>
          </p:cNvPr>
          <p:cNvSpPr>
            <a:spLocks noGrp="1"/>
          </p:cNvSpPr>
          <p:nvPr>
            <p:ph idx="1"/>
          </p:nvPr>
        </p:nvSpPr>
        <p:spPr>
          <a:xfrm>
            <a:off x="677333" y="966355"/>
            <a:ext cx="9142075" cy="5486400"/>
          </a:xfrm>
        </p:spPr>
        <p:txBody>
          <a:bodyPr>
            <a:noAutofit/>
          </a:bodyPr>
          <a:lstStyle/>
          <a:p>
            <a:r>
              <a:rPr lang="en-US" sz="2400" dirty="0">
                <a:solidFill>
                  <a:schemeClr val="tx1"/>
                </a:solidFill>
              </a:rPr>
              <a:t>Grounds for enforcement </a:t>
            </a:r>
            <a:r>
              <a:rPr kumimoji="0" lang="en-US" sz="2400" b="0" i="0" u="none" strike="noStrike" kern="1200" cap="none" spc="0" normalizeH="0" baseline="0" noProof="0" dirty="0">
                <a:ln>
                  <a:noFill/>
                </a:ln>
                <a:solidFill>
                  <a:schemeClr val="tx1"/>
                </a:solidFill>
                <a:effectLst/>
                <a:uLnTx/>
                <a:uFillTx/>
                <a:ea typeface="Calibri" panose="020F0502020204030204" pitchFamily="34" charset="0"/>
                <a:cs typeface="+mn-cs"/>
              </a:rPr>
              <a:t>(310 CMR 10.08):</a:t>
            </a:r>
          </a:p>
          <a:p>
            <a:pPr lvl="1"/>
            <a:r>
              <a:rPr lang="en-US" sz="2400" dirty="0">
                <a:solidFill>
                  <a:schemeClr val="tx1"/>
                </a:solidFill>
              </a:rPr>
              <a:t>Failure</a:t>
            </a:r>
            <a:r>
              <a:rPr kumimoji="0" lang="en-US" sz="2400" b="0" i="0" u="none" strike="noStrike" kern="1200" cap="none" spc="0" normalizeH="0" baseline="0" noProof="0" dirty="0">
                <a:ln>
                  <a:noFill/>
                </a:ln>
                <a:solidFill>
                  <a:schemeClr val="tx1"/>
                </a:solidFill>
                <a:effectLst/>
                <a:uLnTx/>
                <a:uFillTx/>
                <a:ea typeface="Calibri" panose="020F0502020204030204" pitchFamily="34" charset="0"/>
                <a:cs typeface="+mn-cs"/>
              </a:rPr>
              <a:t> to receive an Order of Conditions or Negative RDA for the work in jurisdiction that alters a wetland;</a:t>
            </a:r>
          </a:p>
          <a:p>
            <a:pPr lvl="1"/>
            <a:r>
              <a:rPr kumimoji="0" lang="en-US" sz="2400" b="0" i="0" u="none" strike="noStrike" kern="1200" cap="none" spc="0" normalizeH="0" baseline="0" noProof="0" dirty="0">
                <a:ln>
                  <a:noFill/>
                </a:ln>
                <a:solidFill>
                  <a:schemeClr val="tx1"/>
                </a:solidFill>
                <a:effectLst/>
                <a:uLnTx/>
                <a:uFillTx/>
                <a:ea typeface="Calibri" panose="020F0502020204030204" pitchFamily="34" charset="0"/>
                <a:cs typeface="+mn-cs"/>
              </a:rPr>
              <a:t>Failure to follow terms of Order of Conditions and complete this work according to the Order;</a:t>
            </a:r>
          </a:p>
          <a:p>
            <a:pPr lvl="1"/>
            <a:r>
              <a:rPr kumimoji="0" lang="en-US" sz="2400" b="0" i="0" u="none" strike="noStrike" kern="1200" cap="none" spc="0" normalizeH="0" baseline="0" noProof="0" dirty="0">
                <a:ln>
                  <a:noFill/>
                </a:ln>
                <a:solidFill>
                  <a:schemeClr val="tx1"/>
                </a:solidFill>
                <a:effectLst/>
                <a:uLnTx/>
                <a:uFillTx/>
                <a:ea typeface="Calibri" panose="020F0502020204030204" pitchFamily="34" charset="0"/>
                <a:cs typeface="+mn-cs"/>
              </a:rPr>
              <a:t>Failure to comply with an Enforcement </a:t>
            </a:r>
            <a:r>
              <a:rPr kumimoji="0" lang="en-US" sz="2400" b="0" i="0" u="none" strike="noStrike" kern="1200" cap="none" spc="0" normalizeH="0" baseline="0" noProof="0" dirty="0" err="1">
                <a:ln>
                  <a:noFill/>
                </a:ln>
                <a:solidFill>
                  <a:schemeClr val="tx1"/>
                </a:solidFill>
                <a:effectLst/>
                <a:uLnTx/>
                <a:uFillTx/>
                <a:ea typeface="Calibri" panose="020F0502020204030204" pitchFamily="34" charset="0"/>
                <a:cs typeface="+mn-cs"/>
              </a:rPr>
              <a:t>Order.Leaving</a:t>
            </a:r>
            <a:r>
              <a:rPr kumimoji="0" lang="en-US" sz="2400" b="0" i="0" u="none" strike="noStrike" kern="1200" cap="none" spc="0" normalizeH="0" baseline="0" noProof="0" dirty="0">
                <a:ln>
                  <a:noFill/>
                </a:ln>
                <a:solidFill>
                  <a:schemeClr val="tx1"/>
                </a:solidFill>
                <a:effectLst/>
                <a:uLnTx/>
                <a:uFillTx/>
                <a:ea typeface="Calibri" panose="020F0502020204030204" pitchFamily="34" charset="0"/>
                <a:cs typeface="+mn-cs"/>
              </a:rPr>
              <a:t> unauthorized fill in place.</a:t>
            </a:r>
          </a:p>
          <a:p>
            <a:r>
              <a:rPr lang="en-US" sz="2400" dirty="0">
                <a:ea typeface="Calibri" panose="020F0502020204030204" pitchFamily="34" charset="0"/>
              </a:rPr>
              <a:t>What can Conservation Commission require of violator? Discretion to require:</a:t>
            </a:r>
          </a:p>
          <a:p>
            <a:pPr lvl="1"/>
            <a:r>
              <a:rPr lang="en-US" sz="2400" dirty="0"/>
              <a:t>Restoration</a:t>
            </a:r>
            <a:r>
              <a:rPr lang="en-US" sz="2400" dirty="0">
                <a:ea typeface="Calibri" panose="020F0502020204030204" pitchFamily="34" charset="0"/>
              </a:rPr>
              <a:t> of resource areas; removal of fill or violation</a:t>
            </a:r>
          </a:p>
          <a:p>
            <a:pPr lvl="1"/>
            <a:r>
              <a:rPr lang="en-US" sz="2400" dirty="0">
                <a:ea typeface="Calibri" panose="020F0502020204030204" pitchFamily="34" charset="0"/>
              </a:rPr>
              <a:t>After the fact filing for approval of work;</a:t>
            </a:r>
          </a:p>
          <a:p>
            <a:pPr lvl="1"/>
            <a:r>
              <a:rPr lang="en-US" sz="2400" dirty="0">
                <a:ea typeface="Calibri" panose="020F0502020204030204" pitchFamily="34" charset="0"/>
              </a:rPr>
              <a:t>Penalties</a:t>
            </a:r>
            <a:endParaRPr kumimoji="0" lang="en-US" sz="2400" b="0" i="0" u="none" strike="noStrike" kern="1200" cap="none" spc="0" normalizeH="0" baseline="0" noProof="0" dirty="0">
              <a:ln>
                <a:noFill/>
              </a:ln>
              <a:solidFill>
                <a:schemeClr val="tx1"/>
              </a:solidFill>
              <a:effectLst/>
              <a:uLnTx/>
              <a:uFillTx/>
              <a:ea typeface="Calibri" panose="020F0502020204030204" pitchFamily="34" charset="0"/>
              <a:cs typeface="+mn-cs"/>
            </a:endParaRPr>
          </a:p>
        </p:txBody>
      </p:sp>
    </p:spTree>
    <p:extLst>
      <p:ext uri="{BB962C8B-B14F-4D97-AF65-F5344CB8AC3E}">
        <p14:creationId xmlns:p14="http://schemas.microsoft.com/office/powerpoint/2010/main" val="667978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B0B1D-F99F-DA7E-B9EB-8A739429D31C}"/>
              </a:ext>
            </a:extLst>
          </p:cNvPr>
          <p:cNvSpPr>
            <a:spLocks noGrp="1"/>
          </p:cNvSpPr>
          <p:nvPr>
            <p:ph type="title"/>
          </p:nvPr>
        </p:nvSpPr>
        <p:spPr>
          <a:xfrm>
            <a:off x="677334" y="187036"/>
            <a:ext cx="8596668" cy="924791"/>
          </a:xfrm>
        </p:spPr>
        <p:txBody>
          <a:bodyPr/>
          <a:lstStyle/>
          <a:p>
            <a:r>
              <a:rPr lang="en-US" dirty="0"/>
              <a:t>Enforcement</a:t>
            </a:r>
          </a:p>
        </p:txBody>
      </p:sp>
      <p:sp>
        <p:nvSpPr>
          <p:cNvPr id="3" name="Content Placeholder 2">
            <a:extLst>
              <a:ext uri="{FF2B5EF4-FFF2-40B4-BE49-F238E27FC236}">
                <a16:creationId xmlns:a16="http://schemas.microsoft.com/office/drawing/2014/main" id="{0D8723B9-9CF6-2B19-0AD9-4ADB9ED3A0FA}"/>
              </a:ext>
            </a:extLst>
          </p:cNvPr>
          <p:cNvSpPr>
            <a:spLocks noGrp="1"/>
          </p:cNvSpPr>
          <p:nvPr>
            <p:ph idx="1"/>
          </p:nvPr>
        </p:nvSpPr>
        <p:spPr>
          <a:xfrm>
            <a:off x="677334" y="758536"/>
            <a:ext cx="8596668" cy="5912428"/>
          </a:xfrm>
        </p:spPr>
        <p:txBody>
          <a:bodyPr>
            <a:normAutofit fontScale="92500" lnSpcReduction="10000"/>
          </a:bodyPr>
          <a:lstStyle/>
          <a:p>
            <a:r>
              <a:rPr lang="en-US" sz="2600" noProof="0" dirty="0">
                <a:solidFill>
                  <a:schemeClr val="tx1"/>
                </a:solidFill>
              </a:rPr>
              <a:t>Issuance of Enforcement Order must comply with the WPA and Regulations.</a:t>
            </a:r>
          </a:p>
          <a:p>
            <a:r>
              <a:rPr lang="en-US" sz="2600" dirty="0">
                <a:solidFill>
                  <a:schemeClr val="tx1"/>
                </a:solidFill>
              </a:rPr>
              <a:t>Requirements for issuance under WPA (310 CMR 10.08):</a:t>
            </a:r>
          </a:p>
          <a:p>
            <a:pPr lvl="1"/>
            <a:r>
              <a:rPr kumimoji="0" lang="en-US" sz="2600" b="0" i="0" u="none" strike="noStrike" kern="1200" cap="none" spc="0" normalizeH="0" baseline="0" noProof="0" dirty="0">
                <a:ln>
                  <a:noFill/>
                </a:ln>
                <a:solidFill>
                  <a:schemeClr val="tx1"/>
                </a:solidFill>
                <a:effectLst/>
                <a:uLnTx/>
                <a:uFillTx/>
              </a:rPr>
              <a:t>Issued either by a single member or agent, if ratified by a majority of the members of the Commission at the next scheduled meeting; or </a:t>
            </a:r>
            <a:endParaRPr lang="en-US" sz="2600" dirty="0">
              <a:solidFill>
                <a:schemeClr val="tx1"/>
              </a:solidFill>
            </a:endParaRPr>
          </a:p>
          <a:p>
            <a:pPr lvl="1"/>
            <a:r>
              <a:rPr kumimoji="0" lang="en-US" sz="2600" b="0" i="0" u="none" strike="noStrike" kern="1200" cap="none" spc="0" normalizeH="0" baseline="0" noProof="0" dirty="0">
                <a:ln>
                  <a:noFill/>
                </a:ln>
                <a:solidFill>
                  <a:schemeClr val="tx1"/>
                </a:solidFill>
                <a:effectLst/>
                <a:uLnTx/>
                <a:uFillTx/>
              </a:rPr>
              <a:t>Issued by a majority of the Commission.</a:t>
            </a:r>
          </a:p>
          <a:p>
            <a:r>
              <a:rPr lang="en-US" sz="2600" dirty="0">
                <a:solidFill>
                  <a:schemeClr val="tx1"/>
                </a:solidFill>
              </a:rPr>
              <a:t>Meets Statute</a:t>
            </a:r>
            <a:r>
              <a:rPr lang="en-US" sz="2600" noProof="0" dirty="0">
                <a:solidFill>
                  <a:schemeClr val="tx1"/>
                </a:solidFill>
              </a:rPr>
              <a:t> of Limitations M.G.L. C.131, §91 (2 years); </a:t>
            </a:r>
            <a:r>
              <a:rPr lang="en-US" sz="2600" u="sng" noProof="0" dirty="0">
                <a:solidFill>
                  <a:schemeClr val="tx1"/>
                </a:solidFill>
              </a:rPr>
              <a:t>Commonwealth v. Grant</a:t>
            </a:r>
            <a:r>
              <a:rPr lang="en-US" sz="2600" noProof="0" dirty="0">
                <a:solidFill>
                  <a:schemeClr val="tx1"/>
                </a:solidFill>
              </a:rPr>
              <a:t>, 403 Mass 151 (1988).</a:t>
            </a:r>
          </a:p>
          <a:p>
            <a:r>
              <a:rPr kumimoji="0" lang="en-US" sz="2600" b="0" i="0" u="none" strike="noStrike" kern="1200" cap="none" spc="0" normalizeH="0" baseline="0" noProof="0" dirty="0">
                <a:ln>
                  <a:noFill/>
                </a:ln>
                <a:solidFill>
                  <a:schemeClr val="tx1"/>
                </a:solidFill>
                <a:effectLst/>
                <a:uLnTx/>
                <a:uFillTx/>
                <a:ea typeface="Calibri" panose="020F0502020204030204" pitchFamily="34" charset="0"/>
                <a:cs typeface="+mn-cs"/>
              </a:rPr>
              <a:t>Burden is on issuing authority to show evidence of the violation. </a:t>
            </a:r>
            <a:r>
              <a:rPr kumimoji="0" lang="en-US" sz="2600" b="0" i="0" u="sng" strike="noStrike" kern="1200" cap="none" spc="0" normalizeH="0" baseline="0" noProof="0" dirty="0">
                <a:ln>
                  <a:noFill/>
                </a:ln>
                <a:solidFill>
                  <a:schemeClr val="tx1"/>
                </a:solidFill>
                <a:effectLst/>
                <a:uLnTx/>
                <a:uFillTx/>
                <a:ea typeface="Calibri" panose="020F0502020204030204" pitchFamily="34" charset="0"/>
                <a:cs typeface="+mn-cs"/>
              </a:rPr>
              <a:t>Garrity v. Hingham Conservation Commission</a:t>
            </a:r>
            <a:r>
              <a:rPr kumimoji="0" lang="en-US" sz="2600" b="0" i="0" u="none" strike="noStrike" kern="1200" cap="none" spc="0" normalizeH="0" baseline="0" noProof="0" dirty="0">
                <a:ln>
                  <a:noFill/>
                </a:ln>
                <a:solidFill>
                  <a:schemeClr val="tx1"/>
                </a:solidFill>
                <a:effectLst/>
                <a:uLnTx/>
                <a:uFillTx/>
                <a:ea typeface="Calibri" panose="020F0502020204030204" pitchFamily="34" charset="0"/>
                <a:cs typeface="+mn-cs"/>
              </a:rPr>
              <a:t>, 462 Mass 779 (2012).</a:t>
            </a:r>
            <a:endParaRPr lang="en-US" sz="2600" dirty="0">
              <a:solidFill>
                <a:schemeClr val="tx1"/>
              </a:solidFill>
              <a:ea typeface="Calibri" panose="020F0502020204030204" pitchFamily="34" charset="0"/>
            </a:endParaRPr>
          </a:p>
          <a:p>
            <a:r>
              <a:rPr kumimoji="0" lang="en-US" sz="2600" b="0" i="0" u="none" strike="noStrike" kern="1200" cap="none" spc="0" normalizeH="0" baseline="0" noProof="0" dirty="0">
                <a:ln>
                  <a:noFill/>
                </a:ln>
                <a:solidFill>
                  <a:schemeClr val="tx1"/>
                </a:solidFill>
                <a:effectLst/>
                <a:uLnTx/>
                <a:uFillTx/>
                <a:ea typeface="Calibri" panose="020F0502020204030204" pitchFamily="34" charset="0"/>
                <a:cs typeface="+mn-cs"/>
              </a:rPr>
              <a:t>Appeals of Enforcement Order are to Superior Court or District Court (for fines under G.L. c. 40,§ 21D).</a:t>
            </a:r>
          </a:p>
        </p:txBody>
      </p:sp>
    </p:spTree>
    <p:extLst>
      <p:ext uri="{BB962C8B-B14F-4D97-AF65-F5344CB8AC3E}">
        <p14:creationId xmlns:p14="http://schemas.microsoft.com/office/powerpoint/2010/main" val="1900666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C6F64-F69A-A65D-9682-8EA1CD000B02}"/>
              </a:ext>
            </a:extLst>
          </p:cNvPr>
          <p:cNvSpPr>
            <a:spLocks noGrp="1"/>
          </p:cNvSpPr>
          <p:nvPr>
            <p:ph type="title"/>
          </p:nvPr>
        </p:nvSpPr>
        <p:spPr>
          <a:xfrm>
            <a:off x="677334" y="358960"/>
            <a:ext cx="8596668" cy="1345150"/>
          </a:xfrm>
        </p:spPr>
        <p:txBody>
          <a:bodyPr/>
          <a:lstStyle/>
          <a:p>
            <a:r>
              <a:rPr lang="en-US" dirty="0"/>
              <a:t>Massachusetts Wetlands Laws, Regulations, Policies</a:t>
            </a:r>
            <a:endParaRPr lang="en-US" dirty="0">
              <a:solidFill>
                <a:schemeClr val="accent5">
                  <a:lumMod val="75000"/>
                </a:schemeClr>
              </a:solidFill>
            </a:endParaRPr>
          </a:p>
        </p:txBody>
      </p:sp>
      <p:sp>
        <p:nvSpPr>
          <p:cNvPr id="3" name="Content Placeholder 2">
            <a:extLst>
              <a:ext uri="{FF2B5EF4-FFF2-40B4-BE49-F238E27FC236}">
                <a16:creationId xmlns:a16="http://schemas.microsoft.com/office/drawing/2014/main" id="{9DBF3F37-8066-7C2B-C71F-B8EF2D86CD62}"/>
              </a:ext>
            </a:extLst>
          </p:cNvPr>
          <p:cNvSpPr>
            <a:spLocks noGrp="1"/>
          </p:cNvSpPr>
          <p:nvPr>
            <p:ph idx="1"/>
          </p:nvPr>
        </p:nvSpPr>
        <p:spPr>
          <a:xfrm>
            <a:off x="677334" y="1600200"/>
            <a:ext cx="9245984" cy="4898841"/>
          </a:xfrm>
        </p:spPr>
        <p:txBody>
          <a:bodyPr>
            <a:normAutofit lnSpcReduction="10000"/>
          </a:bodyPr>
          <a:lstStyle/>
          <a:p>
            <a:r>
              <a:rPr lang="en-US" sz="2400" dirty="0">
                <a:solidFill>
                  <a:schemeClr val="tx1"/>
                </a:solidFill>
              </a:rPr>
              <a:t>State Level</a:t>
            </a:r>
          </a:p>
          <a:p>
            <a:pPr lvl="1"/>
            <a:r>
              <a:rPr lang="en-US" sz="2400" dirty="0">
                <a:solidFill>
                  <a:schemeClr val="tx1"/>
                </a:solidFill>
              </a:rPr>
              <a:t>Wetlands Protection Act (“WPA”), M.G.L. </a:t>
            </a:r>
            <a:r>
              <a:rPr lang="en-US" sz="2400" dirty="0" err="1">
                <a:solidFill>
                  <a:schemeClr val="tx1"/>
                </a:solidFill>
              </a:rPr>
              <a:t>ch.</a:t>
            </a:r>
            <a:r>
              <a:rPr lang="en-US" sz="2400" dirty="0">
                <a:solidFill>
                  <a:schemeClr val="tx1"/>
                </a:solidFill>
              </a:rPr>
              <a:t> 131, § 40</a:t>
            </a:r>
          </a:p>
          <a:p>
            <a:pPr lvl="1"/>
            <a:r>
              <a:rPr lang="en-US" sz="2400" dirty="0">
                <a:solidFill>
                  <a:schemeClr val="tx1"/>
                </a:solidFill>
              </a:rPr>
              <a:t>Administered by: Conservation Commissions and Dept. of Environmental Protection (“MassDEP”)</a:t>
            </a:r>
          </a:p>
          <a:p>
            <a:pPr lvl="1"/>
            <a:r>
              <a:rPr lang="en-US" sz="2400" dirty="0">
                <a:solidFill>
                  <a:schemeClr val="tx1"/>
                </a:solidFill>
              </a:rPr>
              <a:t>Wetland Regulations (310 CMR 10.00)</a:t>
            </a:r>
          </a:p>
          <a:p>
            <a:r>
              <a:rPr lang="en-US" sz="2400" dirty="0">
                <a:solidFill>
                  <a:schemeClr val="tx1"/>
                </a:solidFill>
              </a:rPr>
              <a:t>Municipal Level </a:t>
            </a:r>
          </a:p>
          <a:p>
            <a:pPr lvl="1"/>
            <a:r>
              <a:rPr lang="en-US" sz="2400" dirty="0">
                <a:solidFill>
                  <a:schemeClr val="tx1"/>
                </a:solidFill>
              </a:rPr>
              <a:t>Wetlands Protection Bylaw or Ordinance</a:t>
            </a:r>
          </a:p>
          <a:p>
            <a:pPr lvl="1"/>
            <a:r>
              <a:rPr lang="en-US" sz="2400" dirty="0">
                <a:solidFill>
                  <a:schemeClr val="tx1"/>
                </a:solidFill>
              </a:rPr>
              <a:t>Administered by: Conservation Commissions</a:t>
            </a:r>
          </a:p>
          <a:p>
            <a:pPr lvl="1"/>
            <a:r>
              <a:rPr lang="en-US" sz="2400" dirty="0">
                <a:solidFill>
                  <a:schemeClr val="tx1"/>
                </a:solidFill>
              </a:rPr>
              <a:t>Wetland Rules &amp; Regulations</a:t>
            </a:r>
          </a:p>
          <a:p>
            <a:pPr lvl="1"/>
            <a:r>
              <a:rPr lang="en-US" altLang="en-US" sz="2400" dirty="0">
                <a:solidFill>
                  <a:schemeClr val="tx1"/>
                </a:solidFill>
              </a:rPr>
              <a:t>Must be more stringent than WPA</a:t>
            </a:r>
            <a:endParaRPr lang="en-US" sz="2400" dirty="0">
              <a:solidFill>
                <a:schemeClr val="tx1"/>
              </a:solidFill>
            </a:endParaRPr>
          </a:p>
          <a:p>
            <a:r>
              <a:rPr lang="en-US" sz="2400" dirty="0">
                <a:solidFill>
                  <a:schemeClr val="tx1"/>
                </a:solidFill>
              </a:rPr>
              <a:t>Courts Interpret All!</a:t>
            </a:r>
          </a:p>
          <a:p>
            <a:endParaRPr lang="en-US" dirty="0"/>
          </a:p>
        </p:txBody>
      </p:sp>
    </p:spTree>
    <p:extLst>
      <p:ext uri="{BB962C8B-B14F-4D97-AF65-F5344CB8AC3E}">
        <p14:creationId xmlns:p14="http://schemas.microsoft.com/office/powerpoint/2010/main" val="2378833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079AD-3345-91A1-B5CA-7DC0DBD395C3}"/>
              </a:ext>
            </a:extLst>
          </p:cNvPr>
          <p:cNvSpPr>
            <a:spLocks noGrp="1"/>
          </p:cNvSpPr>
          <p:nvPr>
            <p:ph type="title"/>
          </p:nvPr>
        </p:nvSpPr>
        <p:spPr>
          <a:xfrm>
            <a:off x="677334" y="353292"/>
            <a:ext cx="8596668" cy="1184564"/>
          </a:xfrm>
        </p:spPr>
        <p:txBody>
          <a:bodyPr>
            <a:normAutofit fontScale="90000"/>
          </a:bodyPr>
          <a:lstStyle/>
          <a:p>
            <a:r>
              <a:rPr lang="en-US" sz="4000" dirty="0"/>
              <a:t>Conservation Commission </a:t>
            </a:r>
            <a:br>
              <a:rPr lang="en-US" dirty="0"/>
            </a:br>
            <a:r>
              <a:rPr lang="en-US" sz="3100" dirty="0">
                <a:solidFill>
                  <a:schemeClr val="accent1">
                    <a:lumMod val="50000"/>
                  </a:schemeClr>
                </a:solidFill>
              </a:rPr>
              <a:t>Wetlands Protection – Permitting - Stormwater</a:t>
            </a:r>
            <a:br>
              <a:rPr lang="en-US" dirty="0">
                <a:solidFill>
                  <a:schemeClr val="accent1">
                    <a:lumMod val="50000"/>
                  </a:schemeClr>
                </a:solidFill>
              </a:rPr>
            </a:br>
            <a:endParaRPr lang="en-US" dirty="0">
              <a:solidFill>
                <a:schemeClr val="accent1">
                  <a:lumMod val="50000"/>
                </a:schemeClr>
              </a:solidFill>
            </a:endParaRPr>
          </a:p>
        </p:txBody>
      </p:sp>
      <p:sp>
        <p:nvSpPr>
          <p:cNvPr id="3" name="Content Placeholder 2">
            <a:extLst>
              <a:ext uri="{FF2B5EF4-FFF2-40B4-BE49-F238E27FC236}">
                <a16:creationId xmlns:a16="http://schemas.microsoft.com/office/drawing/2014/main" id="{6DD4498E-1165-4312-7A2C-857F037705E3}"/>
              </a:ext>
            </a:extLst>
          </p:cNvPr>
          <p:cNvSpPr>
            <a:spLocks noGrp="1"/>
          </p:cNvSpPr>
          <p:nvPr>
            <p:ph idx="1"/>
          </p:nvPr>
        </p:nvSpPr>
        <p:spPr>
          <a:xfrm>
            <a:off x="677334" y="1808017"/>
            <a:ext cx="8596668" cy="4769427"/>
          </a:xfrm>
        </p:spPr>
        <p:txBody>
          <a:bodyPr>
            <a:noAutofit/>
          </a:bodyPr>
          <a:lstStyle/>
          <a:p>
            <a:r>
              <a:rPr lang="en-US" altLang="en-US" sz="2400" dirty="0"/>
              <a:t>MassDEP Stormwater Management Standards:</a:t>
            </a:r>
          </a:p>
          <a:p>
            <a:pPr lvl="1"/>
            <a:r>
              <a:rPr lang="en-US" altLang="en-US" sz="2400" dirty="0"/>
              <a:t>10 Standards;</a:t>
            </a:r>
          </a:p>
          <a:p>
            <a:pPr lvl="1"/>
            <a:r>
              <a:rPr lang="en-US" altLang="en-US" sz="2400" dirty="0"/>
              <a:t>Not applicable to single-family house;</a:t>
            </a:r>
          </a:p>
          <a:p>
            <a:pPr lvl="1"/>
            <a:r>
              <a:rPr lang="en-US" altLang="en-US" sz="2400" dirty="0"/>
              <a:t>Not applicable to four or fewer residential lot or unit development;</a:t>
            </a:r>
          </a:p>
          <a:p>
            <a:pPr lvl="1"/>
            <a:r>
              <a:rPr lang="en-US" altLang="en-US" sz="2400" dirty="0"/>
              <a:t>Not applicable to emergency repairs to roads or drainage systems</a:t>
            </a:r>
          </a:p>
          <a:p>
            <a:r>
              <a:rPr lang="en-US" altLang="en-US" sz="2400" dirty="0"/>
              <a:t>Commission Determines Compliance During Wetland Permitting</a:t>
            </a:r>
          </a:p>
          <a:p>
            <a:r>
              <a:rPr lang="en-US" altLang="en-US" sz="2400" dirty="0"/>
              <a:t>Municipal Stormwater Standards?</a:t>
            </a:r>
          </a:p>
        </p:txBody>
      </p:sp>
    </p:spTree>
    <p:extLst>
      <p:ext uri="{BB962C8B-B14F-4D97-AF65-F5344CB8AC3E}">
        <p14:creationId xmlns:p14="http://schemas.microsoft.com/office/powerpoint/2010/main" val="1765253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079AD-3345-91A1-B5CA-7DC0DBD395C3}"/>
              </a:ext>
            </a:extLst>
          </p:cNvPr>
          <p:cNvSpPr>
            <a:spLocks noGrp="1"/>
          </p:cNvSpPr>
          <p:nvPr>
            <p:ph type="title"/>
          </p:nvPr>
        </p:nvSpPr>
        <p:spPr>
          <a:xfrm>
            <a:off x="677334" y="301336"/>
            <a:ext cx="8596668" cy="1194955"/>
          </a:xfrm>
        </p:spPr>
        <p:txBody>
          <a:bodyPr>
            <a:normAutofit fontScale="90000"/>
          </a:bodyPr>
          <a:lstStyle/>
          <a:p>
            <a:r>
              <a:rPr lang="en-US" sz="4000" dirty="0"/>
              <a:t>Conservation Commission </a:t>
            </a:r>
            <a:br>
              <a:rPr lang="en-US" dirty="0"/>
            </a:br>
            <a:r>
              <a:rPr lang="en-US" sz="3100" dirty="0">
                <a:solidFill>
                  <a:schemeClr val="accent1">
                    <a:lumMod val="50000"/>
                  </a:schemeClr>
                </a:solidFill>
              </a:rPr>
              <a:t>Wetlands Protection – Endangered Species</a:t>
            </a:r>
            <a:br>
              <a:rPr lang="en-US" dirty="0">
                <a:solidFill>
                  <a:schemeClr val="accent1">
                    <a:lumMod val="50000"/>
                  </a:schemeClr>
                </a:solidFill>
              </a:rPr>
            </a:br>
            <a:endParaRPr lang="en-US" dirty="0">
              <a:solidFill>
                <a:schemeClr val="accent1">
                  <a:lumMod val="50000"/>
                </a:schemeClr>
              </a:solidFill>
            </a:endParaRPr>
          </a:p>
        </p:txBody>
      </p:sp>
      <p:sp>
        <p:nvSpPr>
          <p:cNvPr id="3" name="Content Placeholder 2">
            <a:extLst>
              <a:ext uri="{FF2B5EF4-FFF2-40B4-BE49-F238E27FC236}">
                <a16:creationId xmlns:a16="http://schemas.microsoft.com/office/drawing/2014/main" id="{6DD4498E-1165-4312-7A2C-857F037705E3}"/>
              </a:ext>
            </a:extLst>
          </p:cNvPr>
          <p:cNvSpPr>
            <a:spLocks noGrp="1"/>
          </p:cNvSpPr>
          <p:nvPr>
            <p:ph idx="1"/>
          </p:nvPr>
        </p:nvSpPr>
        <p:spPr>
          <a:xfrm>
            <a:off x="405245" y="1496291"/>
            <a:ext cx="9819410" cy="5160541"/>
          </a:xfrm>
        </p:spPr>
        <p:txBody>
          <a:bodyPr>
            <a:normAutofit/>
          </a:bodyPr>
          <a:lstStyle/>
          <a:p>
            <a:r>
              <a:rPr lang="en-US" altLang="en-US" sz="2400" dirty="0"/>
              <a:t>Massachusetts Endangered Species Act, G.L. c. 131A:</a:t>
            </a:r>
          </a:p>
          <a:p>
            <a:pPr lvl="1"/>
            <a:r>
              <a:rPr lang="en-US" altLang="en-US" sz="2400" dirty="0"/>
              <a:t>Administered by: Natural Heritage &amp; Endangered Species Program (NHESP);</a:t>
            </a:r>
          </a:p>
          <a:p>
            <a:pPr lvl="1"/>
            <a:r>
              <a:rPr lang="en-US" altLang="en-US" sz="2400" dirty="0"/>
              <a:t>Regulations: 321 </a:t>
            </a:r>
            <a:r>
              <a:rPr lang="en-US" altLang="en-US" sz="2400" dirty="0" err="1"/>
              <a:t>CMR</a:t>
            </a:r>
            <a:r>
              <a:rPr lang="en-US" altLang="en-US" sz="2400" dirty="0"/>
              <a:t> 10.00</a:t>
            </a:r>
          </a:p>
          <a:p>
            <a:r>
              <a:rPr lang="en-US" altLang="en-US" sz="2400" dirty="0"/>
              <a:t>MESA Purpose: </a:t>
            </a:r>
          </a:p>
          <a:p>
            <a:pPr lvl="1"/>
            <a:r>
              <a:rPr lang="en-US" altLang="en-US" sz="2400" dirty="0"/>
              <a:t>Protect Endangered, Threatened, or Special Concern Species;</a:t>
            </a:r>
          </a:p>
          <a:p>
            <a:pPr lvl="1"/>
            <a:r>
              <a:rPr lang="en-US" altLang="en-US" sz="2400" dirty="0"/>
              <a:t>Plants and Animals;</a:t>
            </a:r>
          </a:p>
          <a:p>
            <a:pPr lvl="1"/>
            <a:r>
              <a:rPr lang="en-US" altLang="en-US" sz="2400" dirty="0"/>
              <a:t>Plus their Habitat;</a:t>
            </a:r>
          </a:p>
          <a:p>
            <a:pPr lvl="1"/>
            <a:r>
              <a:rPr lang="en-US" altLang="en-US" sz="2400" dirty="0"/>
              <a:t>By prohibiting at “take” of species or its habitat</a:t>
            </a:r>
          </a:p>
          <a:p>
            <a:r>
              <a:rPr lang="en-US" altLang="en-US" sz="2400" dirty="0"/>
              <a:t>Mapped Priority Habitat and (subset) Estimated Habitat</a:t>
            </a:r>
          </a:p>
        </p:txBody>
      </p:sp>
    </p:spTree>
    <p:extLst>
      <p:ext uri="{BB962C8B-B14F-4D97-AF65-F5344CB8AC3E}">
        <p14:creationId xmlns:p14="http://schemas.microsoft.com/office/powerpoint/2010/main" val="862976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D98B232-36E6-3D20-5943-0AB5561E5636}"/>
              </a:ext>
            </a:extLst>
          </p:cNvPr>
          <p:cNvSpPr txBox="1"/>
          <p:nvPr/>
        </p:nvSpPr>
        <p:spPr>
          <a:xfrm>
            <a:off x="8655238" y="2845231"/>
            <a:ext cx="1623060" cy="1569660"/>
          </a:xfrm>
          <a:prstGeom prst="rect">
            <a:avLst/>
          </a:prstGeom>
          <a:noFill/>
        </p:spPr>
        <p:txBody>
          <a:bodyPr wrap="square">
            <a:spAutoFit/>
          </a:bodyPr>
          <a:lstStyle/>
          <a:p>
            <a:r>
              <a:rPr lang="en-US" sz="2400" dirty="0">
                <a:solidFill>
                  <a:srgbClr val="7030A0"/>
                </a:solidFill>
              </a:rPr>
              <a:t>Estimated Habitat &amp; Priority Habitat</a:t>
            </a:r>
          </a:p>
        </p:txBody>
      </p:sp>
      <p:pic>
        <p:nvPicPr>
          <p:cNvPr id="3" name="Picture 2">
            <a:extLst>
              <a:ext uri="{FF2B5EF4-FFF2-40B4-BE49-F238E27FC236}">
                <a16:creationId xmlns:a16="http://schemas.microsoft.com/office/drawing/2014/main" id="{01C20409-DF78-E54B-847F-48FB21022DAC}"/>
              </a:ext>
            </a:extLst>
          </p:cNvPr>
          <p:cNvPicPr>
            <a:picLocks noChangeAspect="1"/>
          </p:cNvPicPr>
          <p:nvPr/>
        </p:nvPicPr>
        <p:blipFill rotWithShape="1">
          <a:blip r:embed="rId3"/>
          <a:srcRect t="10239" b="1"/>
          <a:stretch/>
        </p:blipFill>
        <p:spPr>
          <a:xfrm>
            <a:off x="612363" y="342900"/>
            <a:ext cx="7876602" cy="6172200"/>
          </a:xfrm>
          <a:prstGeom prst="rect">
            <a:avLst/>
          </a:prstGeom>
        </p:spPr>
      </p:pic>
    </p:spTree>
    <p:extLst>
      <p:ext uri="{BB962C8B-B14F-4D97-AF65-F5344CB8AC3E}">
        <p14:creationId xmlns:p14="http://schemas.microsoft.com/office/powerpoint/2010/main" val="508290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BFC6D7-A530-C339-9EC2-9D89589AA121}"/>
              </a:ext>
            </a:extLst>
          </p:cNvPr>
          <p:cNvPicPr>
            <a:picLocks noChangeAspect="1"/>
          </p:cNvPicPr>
          <p:nvPr/>
        </p:nvPicPr>
        <p:blipFill rotWithShape="1">
          <a:blip r:embed="rId3"/>
          <a:srcRect t="8889"/>
          <a:stretch/>
        </p:blipFill>
        <p:spPr>
          <a:xfrm>
            <a:off x="628970" y="304800"/>
            <a:ext cx="8026268" cy="6248400"/>
          </a:xfrm>
          <a:prstGeom prst="rect">
            <a:avLst/>
          </a:prstGeom>
        </p:spPr>
      </p:pic>
      <p:sp>
        <p:nvSpPr>
          <p:cNvPr id="12" name="TextBox 11">
            <a:extLst>
              <a:ext uri="{FF2B5EF4-FFF2-40B4-BE49-F238E27FC236}">
                <a16:creationId xmlns:a16="http://schemas.microsoft.com/office/drawing/2014/main" id="{0D98B232-36E6-3D20-5943-0AB5561E5636}"/>
              </a:ext>
            </a:extLst>
          </p:cNvPr>
          <p:cNvSpPr txBox="1"/>
          <p:nvPr/>
        </p:nvSpPr>
        <p:spPr>
          <a:xfrm>
            <a:off x="8655238" y="2845231"/>
            <a:ext cx="1623060" cy="830997"/>
          </a:xfrm>
          <a:prstGeom prst="rect">
            <a:avLst/>
          </a:prstGeom>
          <a:noFill/>
        </p:spPr>
        <p:txBody>
          <a:bodyPr wrap="square">
            <a:spAutoFit/>
          </a:bodyPr>
          <a:lstStyle/>
          <a:p>
            <a:r>
              <a:rPr lang="en-US" sz="2400" dirty="0">
                <a:solidFill>
                  <a:srgbClr val="7030A0"/>
                </a:solidFill>
              </a:rPr>
              <a:t>Estimated Habitat</a:t>
            </a:r>
          </a:p>
        </p:txBody>
      </p:sp>
    </p:spTree>
    <p:extLst>
      <p:ext uri="{BB962C8B-B14F-4D97-AF65-F5344CB8AC3E}">
        <p14:creationId xmlns:p14="http://schemas.microsoft.com/office/powerpoint/2010/main" val="3585655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079AD-3345-91A1-B5CA-7DC0DBD395C3}"/>
              </a:ext>
            </a:extLst>
          </p:cNvPr>
          <p:cNvSpPr>
            <a:spLocks noGrp="1"/>
          </p:cNvSpPr>
          <p:nvPr>
            <p:ph type="title"/>
          </p:nvPr>
        </p:nvSpPr>
        <p:spPr/>
        <p:txBody>
          <a:bodyPr>
            <a:normAutofit fontScale="90000"/>
          </a:bodyPr>
          <a:lstStyle/>
          <a:p>
            <a:r>
              <a:rPr lang="en-US" sz="4000" dirty="0"/>
              <a:t>Conservation Commission </a:t>
            </a:r>
            <a:br>
              <a:rPr lang="en-US" dirty="0"/>
            </a:br>
            <a:r>
              <a:rPr lang="en-US" sz="3100" dirty="0">
                <a:solidFill>
                  <a:schemeClr val="accent1">
                    <a:lumMod val="50000"/>
                  </a:schemeClr>
                </a:solidFill>
              </a:rPr>
              <a:t>Wetlands Protection – Endangered Species</a:t>
            </a:r>
            <a:br>
              <a:rPr lang="en-US" dirty="0">
                <a:solidFill>
                  <a:schemeClr val="accent1">
                    <a:lumMod val="50000"/>
                  </a:schemeClr>
                </a:solidFill>
              </a:rPr>
            </a:br>
            <a:endParaRPr lang="en-US" dirty="0">
              <a:solidFill>
                <a:schemeClr val="accent1">
                  <a:lumMod val="50000"/>
                </a:schemeClr>
              </a:solidFill>
            </a:endParaRPr>
          </a:p>
        </p:txBody>
      </p:sp>
      <p:sp>
        <p:nvSpPr>
          <p:cNvPr id="3" name="Content Placeholder 2">
            <a:extLst>
              <a:ext uri="{FF2B5EF4-FFF2-40B4-BE49-F238E27FC236}">
                <a16:creationId xmlns:a16="http://schemas.microsoft.com/office/drawing/2014/main" id="{6DD4498E-1165-4312-7A2C-857F037705E3}"/>
              </a:ext>
            </a:extLst>
          </p:cNvPr>
          <p:cNvSpPr>
            <a:spLocks noGrp="1"/>
          </p:cNvSpPr>
          <p:nvPr>
            <p:ph idx="1"/>
          </p:nvPr>
        </p:nvSpPr>
        <p:spPr>
          <a:xfrm>
            <a:off x="677333" y="2215453"/>
            <a:ext cx="8435493" cy="4496243"/>
          </a:xfrm>
        </p:spPr>
        <p:txBody>
          <a:bodyPr>
            <a:normAutofit/>
          </a:bodyPr>
          <a:lstStyle/>
          <a:p>
            <a:r>
              <a:rPr lang="en-US" altLang="en-US" sz="2400" dirty="0"/>
              <a:t>If Estimated Habitat:</a:t>
            </a:r>
          </a:p>
          <a:p>
            <a:pPr lvl="1"/>
            <a:r>
              <a:rPr lang="en-US" altLang="en-US" sz="2400" dirty="0"/>
              <a:t>Copy of </a:t>
            </a:r>
            <a:r>
              <a:rPr lang="en-US" altLang="en-US" sz="2400" dirty="0" err="1"/>
              <a:t>NOI</a:t>
            </a:r>
            <a:r>
              <a:rPr lang="en-US" altLang="en-US" sz="2400" dirty="0"/>
              <a:t> to </a:t>
            </a:r>
            <a:r>
              <a:rPr lang="en-US" altLang="en-US" sz="2400" dirty="0" err="1"/>
              <a:t>NHESP</a:t>
            </a:r>
            <a:endParaRPr lang="en-US" altLang="en-US" sz="2400" dirty="0"/>
          </a:p>
          <a:p>
            <a:pPr lvl="1"/>
            <a:r>
              <a:rPr lang="en-US" altLang="en-US" sz="2400" dirty="0"/>
              <a:t>NHESP has 30 days to review</a:t>
            </a:r>
          </a:p>
          <a:p>
            <a:pPr lvl="1"/>
            <a:r>
              <a:rPr lang="en-US" altLang="en-US" sz="2400" dirty="0"/>
              <a:t>NHESP determines whether actual habitat</a:t>
            </a:r>
          </a:p>
          <a:p>
            <a:pPr lvl="1"/>
            <a:r>
              <a:rPr lang="en-US" altLang="en-US" sz="2400" dirty="0"/>
              <a:t>NHESP decides whether:</a:t>
            </a:r>
          </a:p>
          <a:p>
            <a:pPr lvl="2"/>
            <a:r>
              <a:rPr lang="en-US" altLang="en-US" sz="2400" dirty="0"/>
              <a:t>Adverse effects (</a:t>
            </a:r>
            <a:r>
              <a:rPr lang="en-US" altLang="en-US" sz="2400" dirty="0" err="1"/>
              <a:t>WPA</a:t>
            </a:r>
            <a:r>
              <a:rPr lang="en-US" altLang="en-US" sz="2400" dirty="0"/>
              <a:t>)</a:t>
            </a:r>
          </a:p>
          <a:p>
            <a:pPr lvl="2"/>
            <a:r>
              <a:rPr lang="en-US" altLang="en-US" sz="2400" dirty="0"/>
              <a:t>Take (MESA)</a:t>
            </a:r>
          </a:p>
        </p:txBody>
      </p:sp>
    </p:spTree>
    <p:extLst>
      <p:ext uri="{BB962C8B-B14F-4D97-AF65-F5344CB8AC3E}">
        <p14:creationId xmlns:p14="http://schemas.microsoft.com/office/powerpoint/2010/main" val="181140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FFA206-D0B8-411D-BB42-B290DF72A15B}"/>
              </a:ext>
            </a:extLst>
          </p:cNvPr>
          <p:cNvSpPr>
            <a:spLocks noGrp="1"/>
          </p:cNvSpPr>
          <p:nvPr>
            <p:ph type="sldNum" sz="quarter" idx="12"/>
          </p:nvPr>
        </p:nvSpPr>
        <p:spPr/>
        <p:txBody>
          <a:bodyPr/>
          <a:lstStyle/>
          <a:p>
            <a:fld id="{D6568155-1ACB-43DC-8B7A-84232011870D}" type="slidenum">
              <a:rPr lang="en-US" smtClean="0"/>
              <a:t>25</a:t>
            </a:fld>
            <a:endParaRPr lang="en-US" dirty="0"/>
          </a:p>
        </p:txBody>
      </p:sp>
      <p:sp>
        <p:nvSpPr>
          <p:cNvPr id="4" name="TextBox 3">
            <a:extLst>
              <a:ext uri="{FF2B5EF4-FFF2-40B4-BE49-F238E27FC236}">
                <a16:creationId xmlns:a16="http://schemas.microsoft.com/office/drawing/2014/main" id="{660A6012-B8CF-6C05-FF43-0555EF6A6DEF}"/>
              </a:ext>
            </a:extLst>
          </p:cNvPr>
          <p:cNvSpPr txBox="1"/>
          <p:nvPr/>
        </p:nvSpPr>
        <p:spPr>
          <a:xfrm>
            <a:off x="1803700" y="3429000"/>
            <a:ext cx="6588861" cy="2893100"/>
          </a:xfrm>
          <a:prstGeom prst="rect">
            <a:avLst/>
          </a:prstGeom>
          <a:noFill/>
        </p:spPr>
        <p:txBody>
          <a:bodyPr wrap="square">
            <a:spAutoFit/>
          </a:bodyPr>
          <a:lstStyle/>
          <a:p>
            <a:pPr marL="0" indent="0">
              <a:buNone/>
            </a:pPr>
            <a:r>
              <a:rPr lang="en-US" sz="2000" b="1" dirty="0">
                <a:solidFill>
                  <a:schemeClr val="accent2">
                    <a:lumMod val="75000"/>
                  </a:schemeClr>
                </a:solidFill>
              </a:rPr>
              <a:t>Luke H. Legere </a:t>
            </a:r>
          </a:p>
          <a:p>
            <a:pPr marL="0" indent="0">
              <a:buNone/>
            </a:pPr>
            <a:r>
              <a:rPr lang="en-US" dirty="0">
                <a:solidFill>
                  <a:schemeClr val="accent2">
                    <a:lumMod val="75000"/>
                  </a:schemeClr>
                </a:solidFill>
              </a:rPr>
              <a:t>McGregor Legere &amp; Stevens PC</a:t>
            </a:r>
          </a:p>
          <a:p>
            <a:pPr marL="0" indent="0">
              <a:buNone/>
            </a:pPr>
            <a:r>
              <a:rPr lang="en-US" dirty="0">
                <a:solidFill>
                  <a:schemeClr val="accent2">
                    <a:lumMod val="75000"/>
                  </a:schemeClr>
                </a:solidFill>
              </a:rPr>
              <a:t>15 Court Square – Suite 660, Boston, MA 02108 </a:t>
            </a:r>
          </a:p>
          <a:p>
            <a:pPr marL="0" indent="0">
              <a:buNone/>
            </a:pPr>
            <a:r>
              <a:rPr lang="en-US" dirty="0">
                <a:solidFill>
                  <a:schemeClr val="accent2">
                    <a:lumMod val="75000"/>
                  </a:schemeClr>
                </a:solidFill>
              </a:rPr>
              <a:t>Ph: 617-338-6464 x126 </a:t>
            </a:r>
          </a:p>
          <a:p>
            <a:pPr marL="0" indent="0">
              <a:buNone/>
            </a:pPr>
            <a:r>
              <a:rPr lang="en-US" dirty="0">
                <a:solidFill>
                  <a:schemeClr val="accent2">
                    <a:lumMod val="75000"/>
                  </a:schemeClr>
                </a:solidFill>
              </a:rPr>
              <a:t>Email: llegere@mcgregorlaw.com </a:t>
            </a:r>
          </a:p>
          <a:p>
            <a:pPr marL="0" indent="0">
              <a:buNone/>
            </a:pPr>
            <a:endParaRPr lang="en-US" dirty="0">
              <a:solidFill>
                <a:schemeClr val="accent2">
                  <a:lumMod val="75000"/>
                </a:schemeClr>
              </a:solidFill>
            </a:endParaRPr>
          </a:p>
          <a:p>
            <a:pPr marL="0" indent="0">
              <a:buNone/>
            </a:pPr>
            <a:r>
              <a:rPr lang="en-US" b="1" dirty="0">
                <a:solidFill>
                  <a:schemeClr val="accent2">
                    <a:lumMod val="75000"/>
                  </a:schemeClr>
                </a:solidFill>
              </a:rPr>
              <a:t>Ryan D. Grondahl</a:t>
            </a:r>
          </a:p>
          <a:p>
            <a:pPr marL="0" indent="0">
              <a:buNone/>
            </a:pPr>
            <a:r>
              <a:rPr lang="en-US" dirty="0">
                <a:solidFill>
                  <a:schemeClr val="accent2">
                    <a:lumMod val="75000"/>
                  </a:schemeClr>
                </a:solidFill>
              </a:rPr>
              <a:t>175 Federal Street, Suite 1500, Boston MA 02110</a:t>
            </a:r>
          </a:p>
          <a:p>
            <a:pPr marL="0" indent="0">
              <a:buNone/>
            </a:pPr>
            <a:r>
              <a:rPr lang="en-US" dirty="0">
                <a:solidFill>
                  <a:schemeClr val="accent2">
                    <a:lumMod val="75000"/>
                  </a:schemeClr>
                </a:solidFill>
              </a:rPr>
              <a:t>rgrondahl@daintorpy.com</a:t>
            </a:r>
          </a:p>
          <a:p>
            <a:pPr marL="0" indent="0">
              <a:buNone/>
            </a:pPr>
            <a:endParaRPr lang="en-US" dirty="0">
              <a:solidFill>
                <a:schemeClr val="tx2"/>
              </a:solidFill>
            </a:endParaRPr>
          </a:p>
        </p:txBody>
      </p:sp>
      <p:sp>
        <p:nvSpPr>
          <p:cNvPr id="8" name="Title 1">
            <a:extLst>
              <a:ext uri="{FF2B5EF4-FFF2-40B4-BE49-F238E27FC236}">
                <a16:creationId xmlns:a16="http://schemas.microsoft.com/office/drawing/2014/main" id="{ACAC86E5-C249-E610-C8D5-139D80063EA9}"/>
              </a:ext>
            </a:extLst>
          </p:cNvPr>
          <p:cNvSpPr txBox="1">
            <a:spLocks/>
          </p:cNvSpPr>
          <p:nvPr/>
        </p:nvSpPr>
        <p:spPr>
          <a:xfrm>
            <a:off x="556384" y="1487786"/>
            <a:ext cx="8596668" cy="1320800"/>
          </a:xfrm>
          <a:prstGeom prst="rect">
            <a:avLst/>
          </a:prstGeom>
        </p:spPr>
        <p:txBody>
          <a:bodyPr vert="horz" lIns="91440" tIns="45720" rIns="91440" bIns="45720" rtlCol="0" anchor="b">
            <a:normAutofit fontScale="900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300" dirty="0"/>
              <a:t>Questions &amp; Discussion </a:t>
            </a:r>
            <a:br>
              <a:rPr lang="en-US" sz="6700" dirty="0"/>
            </a:br>
            <a:endParaRPr lang="en-US" dirty="0"/>
          </a:p>
        </p:txBody>
      </p:sp>
    </p:spTree>
    <p:extLst>
      <p:ext uri="{BB962C8B-B14F-4D97-AF65-F5344CB8AC3E}">
        <p14:creationId xmlns:p14="http://schemas.microsoft.com/office/powerpoint/2010/main" val="346296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C6F64-F69A-A65D-9682-8EA1CD000B02}"/>
              </a:ext>
            </a:extLst>
          </p:cNvPr>
          <p:cNvSpPr>
            <a:spLocks noGrp="1"/>
          </p:cNvSpPr>
          <p:nvPr>
            <p:ph type="title"/>
          </p:nvPr>
        </p:nvSpPr>
        <p:spPr>
          <a:xfrm>
            <a:off x="677334" y="301336"/>
            <a:ext cx="8596668" cy="1330037"/>
          </a:xfrm>
        </p:spPr>
        <p:txBody>
          <a:bodyPr/>
          <a:lstStyle/>
          <a:p>
            <a:r>
              <a:rPr lang="en-US" dirty="0"/>
              <a:t>Massachusetts Wetlands Laws, Regulations, Policies (Cont.)</a:t>
            </a:r>
          </a:p>
        </p:txBody>
      </p:sp>
      <p:sp>
        <p:nvSpPr>
          <p:cNvPr id="3" name="Content Placeholder 2">
            <a:extLst>
              <a:ext uri="{FF2B5EF4-FFF2-40B4-BE49-F238E27FC236}">
                <a16:creationId xmlns:a16="http://schemas.microsoft.com/office/drawing/2014/main" id="{9DBF3F37-8066-7C2B-C71F-B8EF2D86CD62}"/>
              </a:ext>
            </a:extLst>
          </p:cNvPr>
          <p:cNvSpPr>
            <a:spLocks noGrp="1"/>
          </p:cNvSpPr>
          <p:nvPr>
            <p:ph idx="1"/>
          </p:nvPr>
        </p:nvSpPr>
        <p:spPr>
          <a:xfrm>
            <a:off x="677332" y="1527464"/>
            <a:ext cx="9723967" cy="5101936"/>
          </a:xfrm>
        </p:spPr>
        <p:txBody>
          <a:bodyPr>
            <a:normAutofit lnSpcReduction="10000"/>
          </a:bodyPr>
          <a:lstStyle/>
          <a:p>
            <a:r>
              <a:rPr lang="en-US" sz="2400" dirty="0"/>
              <a:t>The WPA and Bylaws/Ordinances give MassDEP and Conservation Commissions authority to enact </a:t>
            </a:r>
            <a:r>
              <a:rPr lang="en-US" sz="2400" dirty="0">
                <a:solidFill>
                  <a:schemeClr val="tx1"/>
                </a:solidFill>
              </a:rPr>
              <a:t>regulations</a:t>
            </a:r>
            <a:endParaRPr lang="en-US" sz="2400" dirty="0">
              <a:solidFill>
                <a:srgbClr val="0070C0"/>
              </a:solidFill>
            </a:endParaRPr>
          </a:p>
          <a:p>
            <a:r>
              <a:rPr lang="en-US" sz="2400" dirty="0">
                <a:solidFill>
                  <a:schemeClr val="tx1"/>
                </a:solidFill>
              </a:rPr>
              <a:t>Regulations: </a:t>
            </a:r>
          </a:p>
          <a:p>
            <a:pPr lvl="1"/>
            <a:r>
              <a:rPr lang="en-US" sz="2400" dirty="0">
                <a:solidFill>
                  <a:schemeClr val="tx1"/>
                </a:solidFill>
              </a:rPr>
              <a:t>Help carry out purpose of statute/bylaw/ordinance;</a:t>
            </a:r>
          </a:p>
          <a:p>
            <a:pPr lvl="1"/>
            <a:r>
              <a:rPr lang="en-US" sz="2400" dirty="0">
                <a:solidFill>
                  <a:schemeClr val="tx1"/>
                </a:solidFill>
              </a:rPr>
              <a:t>Provide more details on procedures + standards;</a:t>
            </a:r>
          </a:p>
          <a:p>
            <a:pPr lvl="1"/>
            <a:r>
              <a:rPr lang="en-US" sz="2400" dirty="0">
                <a:solidFill>
                  <a:schemeClr val="tx1"/>
                </a:solidFill>
              </a:rPr>
              <a:t>Provides clarification (if needed); and</a:t>
            </a:r>
          </a:p>
          <a:p>
            <a:pPr lvl="1"/>
            <a:r>
              <a:rPr lang="en-US" sz="2400" dirty="0">
                <a:solidFill>
                  <a:schemeClr val="tx1"/>
                </a:solidFill>
              </a:rPr>
              <a:t>Establishes specific requirements or performance standards</a:t>
            </a:r>
          </a:p>
          <a:p>
            <a:r>
              <a:rPr lang="en-US" sz="2400" dirty="0">
                <a:solidFill>
                  <a:schemeClr val="tx1"/>
                </a:solidFill>
              </a:rPr>
              <a:t>Regulations</a:t>
            </a:r>
          </a:p>
          <a:p>
            <a:pPr lvl="1"/>
            <a:r>
              <a:rPr lang="en-US" sz="2400" dirty="0">
                <a:solidFill>
                  <a:schemeClr val="tx1"/>
                </a:solidFill>
              </a:rPr>
              <a:t>Cannot exceed Statute/Bylaw/Ordinance</a:t>
            </a:r>
          </a:p>
          <a:p>
            <a:pPr lvl="1"/>
            <a:r>
              <a:rPr lang="en-US" sz="2400" dirty="0">
                <a:solidFill>
                  <a:schemeClr val="tx1"/>
                </a:solidFill>
              </a:rPr>
              <a:t>Enforceable</a:t>
            </a:r>
          </a:p>
          <a:p>
            <a:r>
              <a:rPr lang="en-US" sz="2400" dirty="0">
                <a:solidFill>
                  <a:schemeClr val="tx1"/>
                </a:solidFill>
              </a:rPr>
              <a:t>A Policy is not enforceable if not grounded in a Bylaw /Ordinance</a:t>
            </a:r>
          </a:p>
          <a:p>
            <a:pPr marL="0" indent="0">
              <a:buNone/>
            </a:pPr>
            <a:endParaRPr lang="en-US" dirty="0"/>
          </a:p>
        </p:txBody>
      </p:sp>
    </p:spTree>
    <p:extLst>
      <p:ext uri="{BB962C8B-B14F-4D97-AF65-F5344CB8AC3E}">
        <p14:creationId xmlns:p14="http://schemas.microsoft.com/office/powerpoint/2010/main" val="1595062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703C-294F-9B14-512D-59447551ED80}"/>
              </a:ext>
            </a:extLst>
          </p:cNvPr>
          <p:cNvSpPr>
            <a:spLocks noGrp="1"/>
          </p:cNvSpPr>
          <p:nvPr>
            <p:ph type="title"/>
          </p:nvPr>
        </p:nvSpPr>
        <p:spPr>
          <a:xfrm>
            <a:off x="677334" y="322118"/>
            <a:ext cx="8596668" cy="904010"/>
          </a:xfrm>
        </p:spPr>
        <p:txBody>
          <a:bodyPr/>
          <a:lstStyle/>
          <a:p>
            <a:r>
              <a:rPr lang="en-US" dirty="0"/>
              <a:t>Conservation Commissions</a:t>
            </a:r>
          </a:p>
        </p:txBody>
      </p:sp>
      <p:sp>
        <p:nvSpPr>
          <p:cNvPr id="3" name="Content Placeholder 2">
            <a:extLst>
              <a:ext uri="{FF2B5EF4-FFF2-40B4-BE49-F238E27FC236}">
                <a16:creationId xmlns:a16="http://schemas.microsoft.com/office/drawing/2014/main" id="{78EE5F14-E36B-5BB4-35A3-5B628DBD3224}"/>
              </a:ext>
            </a:extLst>
          </p:cNvPr>
          <p:cNvSpPr>
            <a:spLocks noGrp="1"/>
          </p:cNvSpPr>
          <p:nvPr>
            <p:ph idx="1"/>
          </p:nvPr>
        </p:nvSpPr>
        <p:spPr>
          <a:xfrm>
            <a:off x="384463" y="1226128"/>
            <a:ext cx="9424555" cy="5476008"/>
          </a:xfrm>
        </p:spPr>
        <p:txBody>
          <a:bodyPr>
            <a:normAutofit/>
          </a:bodyPr>
          <a:lstStyle/>
          <a:p>
            <a:r>
              <a:rPr lang="en-US" sz="2400" dirty="0"/>
              <a:t>Conservation Commissions were established by M.G.L. </a:t>
            </a:r>
            <a:r>
              <a:rPr lang="en-US" sz="2400" dirty="0" err="1"/>
              <a:t>ch.</a:t>
            </a:r>
            <a:r>
              <a:rPr lang="en-US" sz="2400" dirty="0"/>
              <a:t> 40, § 8C. </a:t>
            </a:r>
          </a:p>
          <a:p>
            <a:r>
              <a:rPr lang="en-US" sz="2400" dirty="0"/>
              <a:t>M.G.L. </a:t>
            </a:r>
            <a:r>
              <a:rPr lang="en-US" sz="2400" dirty="0" err="1"/>
              <a:t>ch.</a:t>
            </a:r>
            <a:r>
              <a:rPr lang="en-US" sz="2400" dirty="0"/>
              <a:t> 131, § 40 subsequently charged Conservation Commissions with local implementation of the WPA.  </a:t>
            </a:r>
          </a:p>
          <a:p>
            <a:r>
              <a:rPr lang="en-US" sz="2400" dirty="0"/>
              <a:t>Conservation Commissions are also responsible for permitting under any local non-zoning wetlands bylaw or ordinance.</a:t>
            </a:r>
          </a:p>
          <a:p>
            <a:pPr indent="-283464" eaLnBrk="1" hangingPunct="1">
              <a:spcBef>
                <a:spcPts val="432"/>
              </a:spcBef>
              <a:defRPr/>
            </a:pPr>
            <a:r>
              <a:rPr lang="en-US" altLang="en-US" sz="2400" dirty="0"/>
              <a:t>Hold quasi-judicial public hearings:</a:t>
            </a:r>
          </a:p>
          <a:p>
            <a:pPr lvl="1" indent="-283464" eaLnBrk="1" hangingPunct="1">
              <a:spcBef>
                <a:spcPts val="432"/>
              </a:spcBef>
              <a:buFont typeface="Arial" charset="0"/>
              <a:buChar char="•"/>
              <a:defRPr/>
            </a:pPr>
            <a:r>
              <a:rPr lang="en-US" altLang="en-US" sz="2400" dirty="0"/>
              <a:t>Adjudicatory in nature;</a:t>
            </a:r>
          </a:p>
          <a:p>
            <a:pPr lvl="1" indent="-283464" eaLnBrk="1" hangingPunct="1">
              <a:spcBef>
                <a:spcPts val="432"/>
              </a:spcBef>
              <a:buFont typeface="Arial" charset="0"/>
              <a:buChar char="•"/>
              <a:defRPr/>
            </a:pPr>
            <a:r>
              <a:rPr lang="en-US" altLang="en-US" sz="2400" dirty="0"/>
              <a:t>Schedule and continue hearings as Commission decides;</a:t>
            </a:r>
          </a:p>
          <a:p>
            <a:pPr lvl="1" indent="-283464" eaLnBrk="1" hangingPunct="1">
              <a:spcBef>
                <a:spcPts val="432"/>
              </a:spcBef>
              <a:buFont typeface="Arial" charset="0"/>
              <a:buChar char="•"/>
              <a:defRPr/>
            </a:pPr>
            <a:r>
              <a:rPr lang="en-US" altLang="en-US" sz="2400" dirty="0"/>
              <a:t>Make decisions based on document records at hearings.</a:t>
            </a:r>
          </a:p>
          <a:p>
            <a:r>
              <a:rPr lang="en-US" sz="2400" b="0" dirty="0">
                <a:latin typeface="+mn-lt"/>
                <a:cs typeface="Times New Roman" pitchFamily="18" charset="0"/>
              </a:rPr>
              <a:t>All 351 c</a:t>
            </a:r>
            <a:r>
              <a:rPr lang="en-US" sz="2400" b="0" dirty="0">
                <a:latin typeface="+mn-lt"/>
              </a:rPr>
              <a:t>ities and towns in Massachusetts have </a:t>
            </a:r>
            <a:r>
              <a:rPr lang="en-US" sz="2400" b="0" dirty="0">
                <a:latin typeface="+mn-lt"/>
                <a:cs typeface="Times New Roman" pitchFamily="18" charset="0"/>
              </a:rPr>
              <a:t>established Conservation Commissions with the power to regulate many activities in, near or affecting wetland resource areas.</a:t>
            </a:r>
            <a:endParaRPr lang="en-US" sz="2400" dirty="0"/>
          </a:p>
        </p:txBody>
      </p:sp>
    </p:spTree>
    <p:extLst>
      <p:ext uri="{BB962C8B-B14F-4D97-AF65-F5344CB8AC3E}">
        <p14:creationId xmlns:p14="http://schemas.microsoft.com/office/powerpoint/2010/main" val="2540650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079AD-3345-91A1-B5CA-7DC0DBD395C3}"/>
              </a:ext>
            </a:extLst>
          </p:cNvPr>
          <p:cNvSpPr>
            <a:spLocks noGrp="1"/>
          </p:cNvSpPr>
          <p:nvPr>
            <p:ph type="title"/>
          </p:nvPr>
        </p:nvSpPr>
        <p:spPr/>
        <p:txBody>
          <a:bodyPr/>
          <a:lstStyle/>
          <a:p>
            <a:r>
              <a:rPr lang="en-US" dirty="0"/>
              <a:t>Conservation Commission Duties</a:t>
            </a:r>
          </a:p>
        </p:txBody>
      </p:sp>
      <p:grpSp>
        <p:nvGrpSpPr>
          <p:cNvPr id="4" name="Process 3">
            <a:extLst>
              <a:ext uri="{FF2B5EF4-FFF2-40B4-BE49-F238E27FC236}">
                <a16:creationId xmlns:a16="http://schemas.microsoft.com/office/drawing/2014/main" id="{6CE8A4D6-4BBC-624E-A28A-CC11A07C25AB}"/>
              </a:ext>
            </a:extLst>
          </p:cNvPr>
          <p:cNvGrpSpPr/>
          <p:nvPr/>
        </p:nvGrpSpPr>
        <p:grpSpPr>
          <a:xfrm>
            <a:off x="963940" y="1930400"/>
            <a:ext cx="3429001" cy="2133600"/>
            <a:chOff x="-1" y="0"/>
            <a:chExt cx="3429001" cy="2133600"/>
          </a:xfrm>
        </p:grpSpPr>
        <p:sp>
          <p:nvSpPr>
            <p:cNvPr id="5" name="Rectangle">
              <a:extLst>
                <a:ext uri="{FF2B5EF4-FFF2-40B4-BE49-F238E27FC236}">
                  <a16:creationId xmlns:a16="http://schemas.microsoft.com/office/drawing/2014/main" id="{0728C4BA-6E5F-16B3-78EB-47AFED6C4AF5}"/>
                </a:ext>
              </a:extLst>
            </p:cNvPr>
            <p:cNvSpPr/>
            <p:nvPr/>
          </p:nvSpPr>
          <p:spPr>
            <a:xfrm>
              <a:off x="0" y="0"/>
              <a:ext cx="3429000" cy="2133600"/>
            </a:xfrm>
            <a:prstGeom prst="rect">
              <a:avLst/>
            </a:prstGeom>
            <a:solidFill>
              <a:srgbClr val="203A4E"/>
            </a:solidFill>
            <a:ln w="9525" cap="flat">
              <a:solidFill>
                <a:srgbClr val="40749B"/>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6" name="Massachusetts Wetlands Protection Act…">
              <a:extLst>
                <a:ext uri="{FF2B5EF4-FFF2-40B4-BE49-F238E27FC236}">
                  <a16:creationId xmlns:a16="http://schemas.microsoft.com/office/drawing/2014/main" id="{AB0427AF-8E5D-B3CD-69FE-9D5C9E93316D}"/>
                </a:ext>
              </a:extLst>
            </p:cNvPr>
            <p:cNvSpPr txBox="1"/>
            <p:nvPr/>
          </p:nvSpPr>
          <p:spPr>
            <a:xfrm>
              <a:off x="-1" y="200152"/>
              <a:ext cx="3429000" cy="1513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2400">
                  <a:solidFill>
                    <a:srgbClr val="FFFFFF"/>
                  </a:solidFill>
                </a:defRPr>
              </a:pPr>
              <a:r>
                <a:rPr dirty="0"/>
                <a:t>Massachusetts Wetlands Protection Act</a:t>
              </a:r>
            </a:p>
            <a:p>
              <a:pPr algn="ctr">
                <a:defRPr sz="2400">
                  <a:solidFill>
                    <a:srgbClr val="FFFFFF"/>
                  </a:solidFill>
                </a:defRPr>
              </a:pPr>
              <a:r>
                <a:rPr dirty="0"/>
                <a:t>M.G.L. c. 131, § 40</a:t>
              </a:r>
            </a:p>
          </p:txBody>
        </p:sp>
      </p:grpSp>
      <p:grpSp>
        <p:nvGrpSpPr>
          <p:cNvPr id="7" name="Alternate Process 6">
            <a:extLst>
              <a:ext uri="{FF2B5EF4-FFF2-40B4-BE49-F238E27FC236}">
                <a16:creationId xmlns:a16="http://schemas.microsoft.com/office/drawing/2014/main" id="{787AE869-C74F-C7D3-F408-8DDFF4E25702}"/>
              </a:ext>
            </a:extLst>
          </p:cNvPr>
          <p:cNvGrpSpPr/>
          <p:nvPr/>
        </p:nvGrpSpPr>
        <p:grpSpPr>
          <a:xfrm>
            <a:off x="1573541" y="4577079"/>
            <a:ext cx="2362200" cy="1869441"/>
            <a:chOff x="0" y="0"/>
            <a:chExt cx="2362200" cy="1869439"/>
          </a:xfrm>
        </p:grpSpPr>
        <p:sp>
          <p:nvSpPr>
            <p:cNvPr id="8" name="Shape">
              <a:extLst>
                <a:ext uri="{FF2B5EF4-FFF2-40B4-BE49-F238E27FC236}">
                  <a16:creationId xmlns:a16="http://schemas.microsoft.com/office/drawing/2014/main" id="{0DD49285-DD46-CAF2-65DA-E4EA430B25C4}"/>
                </a:ext>
              </a:extLst>
            </p:cNvPr>
            <p:cNvSpPr/>
            <p:nvPr/>
          </p:nvSpPr>
          <p:spPr>
            <a:xfrm>
              <a:off x="0" y="20320"/>
              <a:ext cx="2362200" cy="1828801"/>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1248" y="0"/>
                    <a:pt x="2787" y="0"/>
                  </a:cubicBezTo>
                  <a:lnTo>
                    <a:pt x="18813" y="0"/>
                  </a:lnTo>
                  <a:cubicBezTo>
                    <a:pt x="20352" y="0"/>
                    <a:pt x="21600" y="1612"/>
                    <a:pt x="21600" y="3600"/>
                  </a:cubicBezTo>
                  <a:lnTo>
                    <a:pt x="21600" y="18000"/>
                  </a:lnTo>
                  <a:cubicBezTo>
                    <a:pt x="21600" y="19988"/>
                    <a:pt x="20352" y="21600"/>
                    <a:pt x="18813" y="21600"/>
                  </a:cubicBezTo>
                  <a:lnTo>
                    <a:pt x="2787" y="21600"/>
                  </a:lnTo>
                  <a:cubicBezTo>
                    <a:pt x="1248" y="21600"/>
                    <a:pt x="0" y="19988"/>
                    <a:pt x="0" y="18000"/>
                  </a:cubicBezTo>
                  <a:close/>
                </a:path>
              </a:pathLst>
            </a:custGeom>
            <a:solidFill>
              <a:srgbClr val="40749B"/>
            </a:solidFill>
            <a:ln w="9525" cap="flat">
              <a:solidFill>
                <a:srgbClr val="7EA9C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9" name="Wetlands Protection Regulations…">
              <a:extLst>
                <a:ext uri="{FF2B5EF4-FFF2-40B4-BE49-F238E27FC236}">
                  <a16:creationId xmlns:a16="http://schemas.microsoft.com/office/drawing/2014/main" id="{08C1EF6A-4185-AB13-B520-A79CFD3352FF}"/>
                </a:ext>
              </a:extLst>
            </p:cNvPr>
            <p:cNvSpPr txBox="1"/>
            <p:nvPr/>
          </p:nvSpPr>
          <p:spPr>
            <a:xfrm>
              <a:off x="152400" y="-1"/>
              <a:ext cx="2057400" cy="18694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2400">
                  <a:solidFill>
                    <a:srgbClr val="FFFFFF"/>
                  </a:solidFill>
                </a:defRPr>
              </a:pPr>
              <a:r>
                <a:rPr dirty="0"/>
                <a:t>Wetlands Protection Regulations</a:t>
              </a:r>
            </a:p>
            <a:p>
              <a:pPr algn="ctr">
                <a:defRPr sz="2400">
                  <a:solidFill>
                    <a:srgbClr val="FFFFFF"/>
                  </a:solidFill>
                </a:defRPr>
              </a:pPr>
              <a:r>
                <a:rPr dirty="0"/>
                <a:t>310 CMR 10.00</a:t>
              </a:r>
            </a:p>
          </p:txBody>
        </p:sp>
      </p:grpSp>
      <p:sp>
        <p:nvSpPr>
          <p:cNvPr id="10" name="Straight Connector 10">
            <a:extLst>
              <a:ext uri="{FF2B5EF4-FFF2-40B4-BE49-F238E27FC236}">
                <a16:creationId xmlns:a16="http://schemas.microsoft.com/office/drawing/2014/main" id="{ADDA1C2B-082B-3929-B864-6ED2D07A47FB}"/>
              </a:ext>
            </a:extLst>
          </p:cNvPr>
          <p:cNvSpPr/>
          <p:nvPr/>
        </p:nvSpPr>
        <p:spPr>
          <a:xfrm flipH="1">
            <a:off x="2659390" y="4053837"/>
            <a:ext cx="38101" cy="533402"/>
          </a:xfrm>
          <a:prstGeom prst="line">
            <a:avLst/>
          </a:prstGeom>
          <a:ln w="38100">
            <a:solidFill>
              <a:srgbClr val="40749B"/>
            </a:solidFill>
          </a:ln>
        </p:spPr>
        <p:txBody>
          <a:bodyPr lIns="45719" rIns="45719"/>
          <a:lstStyle/>
          <a:p>
            <a:endParaRPr/>
          </a:p>
        </p:txBody>
      </p:sp>
      <p:grpSp>
        <p:nvGrpSpPr>
          <p:cNvPr id="11" name="Process 5">
            <a:extLst>
              <a:ext uri="{FF2B5EF4-FFF2-40B4-BE49-F238E27FC236}">
                <a16:creationId xmlns:a16="http://schemas.microsoft.com/office/drawing/2014/main" id="{9D015DFD-3D95-5595-6387-64F6D5572C00}"/>
              </a:ext>
            </a:extLst>
          </p:cNvPr>
          <p:cNvGrpSpPr/>
          <p:nvPr/>
        </p:nvGrpSpPr>
        <p:grpSpPr>
          <a:xfrm>
            <a:off x="5118971" y="1920237"/>
            <a:ext cx="3429000" cy="2133600"/>
            <a:chOff x="0" y="0"/>
            <a:chExt cx="3429000" cy="2133600"/>
          </a:xfrm>
        </p:grpSpPr>
        <p:sp>
          <p:nvSpPr>
            <p:cNvPr id="12" name="Rectangle">
              <a:extLst>
                <a:ext uri="{FF2B5EF4-FFF2-40B4-BE49-F238E27FC236}">
                  <a16:creationId xmlns:a16="http://schemas.microsoft.com/office/drawing/2014/main" id="{9E14B30C-6E9B-130E-30FB-7F541ADF03A9}"/>
                </a:ext>
              </a:extLst>
            </p:cNvPr>
            <p:cNvSpPr/>
            <p:nvPr/>
          </p:nvSpPr>
          <p:spPr>
            <a:xfrm>
              <a:off x="0" y="0"/>
              <a:ext cx="3429000" cy="2133600"/>
            </a:xfrm>
            <a:prstGeom prst="rect">
              <a:avLst/>
            </a:prstGeom>
            <a:solidFill>
              <a:srgbClr val="4A543D"/>
            </a:solidFill>
            <a:ln w="9525" cap="flat">
              <a:solidFill>
                <a:srgbClr val="A2AF92"/>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13" name="Local Wetlands Bylaw (Town)…">
              <a:extLst>
                <a:ext uri="{FF2B5EF4-FFF2-40B4-BE49-F238E27FC236}">
                  <a16:creationId xmlns:a16="http://schemas.microsoft.com/office/drawing/2014/main" id="{D6A05616-723C-3889-0E4C-0AB2F66AF817}"/>
                </a:ext>
              </a:extLst>
            </p:cNvPr>
            <p:cNvSpPr txBox="1"/>
            <p:nvPr/>
          </p:nvSpPr>
          <p:spPr>
            <a:xfrm>
              <a:off x="0" y="466637"/>
              <a:ext cx="3429000" cy="12003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2400">
                  <a:solidFill>
                    <a:srgbClr val="FFFFFF"/>
                  </a:solidFill>
                </a:defRPr>
              </a:pPr>
              <a:r>
                <a:rPr lang="en-US" dirty="0"/>
                <a:t>Local Wetlands Protection Bylaw or Ordinance</a:t>
              </a:r>
              <a:endParaRPr dirty="0"/>
            </a:p>
          </p:txBody>
        </p:sp>
      </p:grpSp>
      <p:grpSp>
        <p:nvGrpSpPr>
          <p:cNvPr id="14" name="Alternate Process 7">
            <a:extLst>
              <a:ext uri="{FF2B5EF4-FFF2-40B4-BE49-F238E27FC236}">
                <a16:creationId xmlns:a16="http://schemas.microsoft.com/office/drawing/2014/main" id="{57BE5244-3272-95A0-0557-50DEF35D0774}"/>
              </a:ext>
            </a:extLst>
          </p:cNvPr>
          <p:cNvGrpSpPr/>
          <p:nvPr/>
        </p:nvGrpSpPr>
        <p:grpSpPr>
          <a:xfrm>
            <a:off x="5576171" y="4587237"/>
            <a:ext cx="2362200" cy="1828800"/>
            <a:chOff x="0" y="0"/>
            <a:chExt cx="2362200" cy="1828800"/>
          </a:xfrm>
        </p:grpSpPr>
        <p:sp>
          <p:nvSpPr>
            <p:cNvPr id="15" name="Shape">
              <a:extLst>
                <a:ext uri="{FF2B5EF4-FFF2-40B4-BE49-F238E27FC236}">
                  <a16:creationId xmlns:a16="http://schemas.microsoft.com/office/drawing/2014/main" id="{20424941-15F6-1857-1569-8A726D0B8FE3}"/>
                </a:ext>
              </a:extLst>
            </p:cNvPr>
            <p:cNvSpPr/>
            <p:nvPr/>
          </p:nvSpPr>
          <p:spPr>
            <a:xfrm>
              <a:off x="0" y="0"/>
              <a:ext cx="2362200" cy="1828800"/>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1248" y="0"/>
                    <a:pt x="2787" y="0"/>
                  </a:cubicBezTo>
                  <a:lnTo>
                    <a:pt x="18813" y="0"/>
                  </a:lnTo>
                  <a:cubicBezTo>
                    <a:pt x="20352" y="0"/>
                    <a:pt x="21600" y="1612"/>
                    <a:pt x="21600" y="3600"/>
                  </a:cubicBezTo>
                  <a:lnTo>
                    <a:pt x="21600" y="18000"/>
                  </a:lnTo>
                  <a:cubicBezTo>
                    <a:pt x="21600" y="19988"/>
                    <a:pt x="20352" y="21600"/>
                    <a:pt x="18813" y="21600"/>
                  </a:cubicBezTo>
                  <a:lnTo>
                    <a:pt x="2787" y="21600"/>
                  </a:lnTo>
                  <a:cubicBezTo>
                    <a:pt x="1248" y="21600"/>
                    <a:pt x="0" y="19988"/>
                    <a:pt x="0" y="18000"/>
                  </a:cubicBezTo>
                  <a:close/>
                </a:path>
              </a:pathLst>
            </a:custGeom>
            <a:solidFill>
              <a:srgbClr val="A2AF92"/>
            </a:solidFill>
            <a:ln w="9525" cap="flat">
              <a:solidFill>
                <a:srgbClr val="A2AF92"/>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16" name="Local Wetlands Regulations">
              <a:extLst>
                <a:ext uri="{FF2B5EF4-FFF2-40B4-BE49-F238E27FC236}">
                  <a16:creationId xmlns:a16="http://schemas.microsoft.com/office/drawing/2014/main" id="{64062DE2-386D-7A7C-C85E-F32C607189AE}"/>
                </a:ext>
              </a:extLst>
            </p:cNvPr>
            <p:cNvSpPr txBox="1"/>
            <p:nvPr/>
          </p:nvSpPr>
          <p:spPr>
            <a:xfrm>
              <a:off x="152400" y="129572"/>
              <a:ext cx="2057400" cy="15696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400">
                  <a:solidFill>
                    <a:srgbClr val="FFFFFF"/>
                  </a:solidFill>
                </a:defRPr>
              </a:lvl1pPr>
            </a:lstStyle>
            <a:p>
              <a:r>
                <a:rPr lang="en-US" dirty="0"/>
                <a:t>Local</a:t>
              </a:r>
            </a:p>
            <a:p>
              <a:r>
                <a:rPr dirty="0"/>
                <a:t>Wetlands Regulations</a:t>
              </a:r>
              <a:r>
                <a:rPr lang="en-US" dirty="0"/>
                <a:t> </a:t>
              </a:r>
            </a:p>
            <a:p>
              <a:r>
                <a:rPr lang="en-US" dirty="0"/>
                <a:t>&amp; Rules</a:t>
              </a:r>
              <a:endParaRPr dirty="0"/>
            </a:p>
          </p:txBody>
        </p:sp>
      </p:grpSp>
      <p:sp>
        <p:nvSpPr>
          <p:cNvPr id="17" name="Straight Connector 12">
            <a:extLst>
              <a:ext uri="{FF2B5EF4-FFF2-40B4-BE49-F238E27FC236}">
                <a16:creationId xmlns:a16="http://schemas.microsoft.com/office/drawing/2014/main" id="{8D5F9510-B5B2-F628-EFD1-C682D9A284D4}"/>
              </a:ext>
            </a:extLst>
          </p:cNvPr>
          <p:cNvSpPr/>
          <p:nvPr/>
        </p:nvSpPr>
        <p:spPr>
          <a:xfrm>
            <a:off x="6668192" y="4053836"/>
            <a:ext cx="38101" cy="533402"/>
          </a:xfrm>
          <a:prstGeom prst="line">
            <a:avLst/>
          </a:prstGeom>
          <a:ln w="38100">
            <a:solidFill>
              <a:srgbClr val="A2AF92"/>
            </a:solidFill>
          </a:ln>
        </p:spPr>
        <p:txBody>
          <a:bodyPr lIns="45719" rIns="45719"/>
          <a:lstStyle/>
          <a:p>
            <a:endParaRPr/>
          </a:p>
        </p:txBody>
      </p:sp>
    </p:spTree>
    <p:extLst>
      <p:ext uri="{BB962C8B-B14F-4D97-AF65-F5344CB8AC3E}">
        <p14:creationId xmlns:p14="http://schemas.microsoft.com/office/powerpoint/2010/main" val="3137991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2F33F-ECD6-E35F-0302-DE31AB94065E}"/>
              </a:ext>
            </a:extLst>
          </p:cNvPr>
          <p:cNvSpPr>
            <a:spLocks noGrp="1"/>
          </p:cNvSpPr>
          <p:nvPr>
            <p:ph type="title"/>
          </p:nvPr>
        </p:nvSpPr>
        <p:spPr>
          <a:xfrm>
            <a:off x="677334" y="249382"/>
            <a:ext cx="8596668" cy="872837"/>
          </a:xfrm>
        </p:spPr>
        <p:txBody>
          <a:bodyPr/>
          <a:lstStyle/>
          <a:p>
            <a:r>
              <a:rPr lang="en-US" dirty="0"/>
              <a:t>Massachusetts Wetlands Protection Act</a:t>
            </a:r>
          </a:p>
        </p:txBody>
      </p:sp>
      <p:sp>
        <p:nvSpPr>
          <p:cNvPr id="3" name="Content Placeholder 2">
            <a:extLst>
              <a:ext uri="{FF2B5EF4-FFF2-40B4-BE49-F238E27FC236}">
                <a16:creationId xmlns:a16="http://schemas.microsoft.com/office/drawing/2014/main" id="{C4625EF8-A6BF-70FB-EC80-A2E7A7F2AA45}"/>
              </a:ext>
            </a:extLst>
          </p:cNvPr>
          <p:cNvSpPr>
            <a:spLocks noGrp="1"/>
          </p:cNvSpPr>
          <p:nvPr>
            <p:ph idx="1"/>
          </p:nvPr>
        </p:nvSpPr>
        <p:spPr>
          <a:xfrm>
            <a:off x="322117" y="997527"/>
            <a:ext cx="9975273" cy="5694218"/>
          </a:xfrm>
        </p:spPr>
        <p:txBody>
          <a:bodyPr>
            <a:noAutofit/>
          </a:bodyPr>
          <a:lstStyle/>
          <a:p>
            <a:r>
              <a:rPr lang="en-US" sz="2400" dirty="0"/>
              <a:t>The WPA and its Regulations, 310 CMR 10.01(2), protect nine important “interests” associated with wetland “Resource Areas”.  </a:t>
            </a:r>
          </a:p>
          <a:p>
            <a:r>
              <a:rPr lang="en-US" sz="2400" dirty="0"/>
              <a:t>Specifically, the WPA protects the following “interests”:</a:t>
            </a:r>
          </a:p>
          <a:p>
            <a:pPr lvl="1"/>
            <a:r>
              <a:rPr lang="en-US" sz="2400" dirty="0"/>
              <a:t>Private water supply;</a:t>
            </a:r>
          </a:p>
          <a:p>
            <a:pPr lvl="1"/>
            <a:r>
              <a:rPr lang="en-US" sz="2400" dirty="0"/>
              <a:t>Public water supply;</a:t>
            </a:r>
          </a:p>
          <a:p>
            <a:pPr lvl="1"/>
            <a:r>
              <a:rPr lang="en-US" sz="2400" dirty="0"/>
              <a:t>Groundwater supply; </a:t>
            </a:r>
          </a:p>
          <a:p>
            <a:pPr lvl="1"/>
            <a:r>
              <a:rPr lang="en-US" sz="2400" dirty="0"/>
              <a:t>Fisheries; </a:t>
            </a:r>
          </a:p>
          <a:p>
            <a:pPr lvl="1"/>
            <a:r>
              <a:rPr lang="en-US" sz="2400" dirty="0"/>
              <a:t>Prevention of pollution; </a:t>
            </a:r>
          </a:p>
          <a:p>
            <a:pPr lvl="1"/>
            <a:r>
              <a:rPr lang="en-US" sz="2400" dirty="0"/>
              <a:t>Protection of wildlife habitat; </a:t>
            </a:r>
          </a:p>
          <a:p>
            <a:pPr lvl="1"/>
            <a:r>
              <a:rPr lang="en-US" sz="2400" dirty="0"/>
              <a:t>Storm damage prevention; </a:t>
            </a:r>
          </a:p>
          <a:p>
            <a:pPr lvl="1"/>
            <a:r>
              <a:rPr lang="en-US" sz="2400" dirty="0"/>
              <a:t>Flood control; and </a:t>
            </a:r>
          </a:p>
          <a:p>
            <a:pPr lvl="1"/>
            <a:r>
              <a:rPr lang="en-US" sz="2400" dirty="0"/>
              <a:t>Land containing shellfish</a:t>
            </a:r>
            <a:r>
              <a:rPr lang="en-US" sz="2000" dirty="0"/>
              <a:t>.</a:t>
            </a:r>
          </a:p>
        </p:txBody>
      </p:sp>
    </p:spTree>
    <p:extLst>
      <p:ext uri="{BB962C8B-B14F-4D97-AF65-F5344CB8AC3E}">
        <p14:creationId xmlns:p14="http://schemas.microsoft.com/office/powerpoint/2010/main" val="3619581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762F6-BE35-E779-E84A-06C1A3D4BB61}"/>
              </a:ext>
            </a:extLst>
          </p:cNvPr>
          <p:cNvSpPr>
            <a:spLocks noGrp="1"/>
          </p:cNvSpPr>
          <p:nvPr>
            <p:ph type="title"/>
          </p:nvPr>
        </p:nvSpPr>
        <p:spPr>
          <a:xfrm>
            <a:off x="677334" y="332510"/>
            <a:ext cx="8596668" cy="935182"/>
          </a:xfrm>
        </p:spPr>
        <p:txBody>
          <a:bodyPr/>
          <a:lstStyle/>
          <a:p>
            <a:r>
              <a:rPr lang="en-US" dirty="0"/>
              <a:t>Massachusetts Wetlands Protection Act</a:t>
            </a:r>
          </a:p>
        </p:txBody>
      </p:sp>
      <p:sp>
        <p:nvSpPr>
          <p:cNvPr id="3" name="Content Placeholder 2">
            <a:extLst>
              <a:ext uri="{FF2B5EF4-FFF2-40B4-BE49-F238E27FC236}">
                <a16:creationId xmlns:a16="http://schemas.microsoft.com/office/drawing/2014/main" id="{3EEF6CE3-9A6D-931F-EE89-982BBEED78D7}"/>
              </a:ext>
            </a:extLst>
          </p:cNvPr>
          <p:cNvSpPr>
            <a:spLocks noGrp="1"/>
          </p:cNvSpPr>
          <p:nvPr>
            <p:ph idx="1"/>
          </p:nvPr>
        </p:nvSpPr>
        <p:spPr>
          <a:xfrm>
            <a:off x="677333" y="1361209"/>
            <a:ext cx="8986211" cy="4680153"/>
          </a:xfrm>
        </p:spPr>
        <p:txBody>
          <a:bodyPr>
            <a:noAutofit/>
          </a:bodyPr>
          <a:lstStyle/>
          <a:p>
            <a:r>
              <a:rPr lang="en-US" sz="2400" dirty="0"/>
              <a:t>M.G.L. </a:t>
            </a:r>
            <a:r>
              <a:rPr lang="en-US" sz="2400" dirty="0" err="1"/>
              <a:t>ch.</a:t>
            </a:r>
            <a:r>
              <a:rPr lang="en-US" sz="2400" dirty="0"/>
              <a:t> 131, § 40 provides that: “No person shall remove, fill, dredge or alter any bank, riverfront area, fresh water wetland, coastal wetland, beach, dune, flat, marsh, meadow or swamp bordering on the ocean or on any estuary, creek, river, stream, pond, or lake, or any land under said waters or any land subject to tidal action, coastal storm flowage, or flooding … .”</a:t>
            </a:r>
          </a:p>
          <a:p>
            <a:r>
              <a:rPr lang="en-US" sz="2400" dirty="0"/>
              <a:t>These protected areas are known as “Resource Areas” or “Areas Subject to Protection under M.G.L. </a:t>
            </a:r>
            <a:r>
              <a:rPr lang="en-US" sz="2400" dirty="0" err="1"/>
              <a:t>ch.</a:t>
            </a:r>
            <a:r>
              <a:rPr lang="en-US" sz="2400" dirty="0"/>
              <a:t> 131, § 40”.</a:t>
            </a:r>
          </a:p>
          <a:p>
            <a:r>
              <a:rPr lang="en-US" sz="2400" dirty="0"/>
              <a:t>Many Resource Areas also have a jurisdictional 100-foot “Buffer Zone” extending landward (or toward uplands) from their boundaries.</a:t>
            </a:r>
          </a:p>
        </p:txBody>
      </p:sp>
    </p:spTree>
    <p:extLst>
      <p:ext uri="{BB962C8B-B14F-4D97-AF65-F5344CB8AC3E}">
        <p14:creationId xmlns:p14="http://schemas.microsoft.com/office/powerpoint/2010/main" val="159897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079AD-3345-91A1-B5CA-7DC0DBD395C3}"/>
              </a:ext>
            </a:extLst>
          </p:cNvPr>
          <p:cNvSpPr>
            <a:spLocks noGrp="1"/>
          </p:cNvSpPr>
          <p:nvPr>
            <p:ph type="title"/>
          </p:nvPr>
        </p:nvSpPr>
        <p:spPr/>
        <p:txBody>
          <a:bodyPr>
            <a:normAutofit/>
          </a:bodyPr>
          <a:lstStyle/>
          <a:p>
            <a:r>
              <a:rPr lang="en-US" sz="3100" dirty="0"/>
              <a:t>Wetlands Protection – What’s a Resource Area?</a:t>
            </a:r>
            <a:br>
              <a:rPr lang="en-US" dirty="0"/>
            </a:br>
            <a:endParaRPr lang="en-US" dirty="0"/>
          </a:p>
        </p:txBody>
      </p:sp>
      <p:sp>
        <p:nvSpPr>
          <p:cNvPr id="3" name="Content Placeholder 2">
            <a:extLst>
              <a:ext uri="{FF2B5EF4-FFF2-40B4-BE49-F238E27FC236}">
                <a16:creationId xmlns:a16="http://schemas.microsoft.com/office/drawing/2014/main" id="{6DD4498E-1165-4312-7A2C-857F037705E3}"/>
              </a:ext>
            </a:extLst>
          </p:cNvPr>
          <p:cNvSpPr>
            <a:spLocks noGrp="1"/>
          </p:cNvSpPr>
          <p:nvPr>
            <p:ph idx="1"/>
          </p:nvPr>
        </p:nvSpPr>
        <p:spPr>
          <a:xfrm>
            <a:off x="677334" y="1785685"/>
            <a:ext cx="8596668" cy="3880773"/>
          </a:xfrm>
        </p:spPr>
        <p:txBody>
          <a:bodyPr/>
          <a:lstStyle/>
          <a:p>
            <a:endParaRPr lang="en-US" altLang="en-US" i="1" dirty="0">
              <a:latin typeface="Calibri" pitchFamily="34" charset="0"/>
            </a:endParaRPr>
          </a:p>
        </p:txBody>
      </p:sp>
      <p:pic>
        <p:nvPicPr>
          <p:cNvPr id="4" name="Picture 2">
            <a:extLst>
              <a:ext uri="{FF2B5EF4-FFF2-40B4-BE49-F238E27FC236}">
                <a16:creationId xmlns:a16="http://schemas.microsoft.com/office/drawing/2014/main" id="{FC067C57-1621-2E4D-D9DC-573B58A94A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644"/>
          <a:stretch/>
        </p:blipFill>
        <p:spPr bwMode="auto">
          <a:xfrm>
            <a:off x="265176" y="1666870"/>
            <a:ext cx="9144000" cy="5050593"/>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a:extLst>
              <a:ext uri="{FF2B5EF4-FFF2-40B4-BE49-F238E27FC236}">
                <a16:creationId xmlns:a16="http://schemas.microsoft.com/office/drawing/2014/main" id="{EA4BAB41-DF1E-1CCB-1A2E-1C649B3A59B6}"/>
              </a:ext>
            </a:extLst>
          </p:cNvPr>
          <p:cNvSpPr txBox="1"/>
          <p:nvPr/>
        </p:nvSpPr>
        <p:spPr>
          <a:xfrm>
            <a:off x="2555294" y="2132737"/>
            <a:ext cx="2274790" cy="830997"/>
          </a:xfrm>
          <a:prstGeom prst="rect">
            <a:avLst/>
          </a:prstGeom>
          <a:noFill/>
        </p:spPr>
        <p:txBody>
          <a:bodyPr wrap="none" rtlCol="0">
            <a:spAutoFit/>
          </a:bodyPr>
          <a:lstStyle/>
          <a:p>
            <a:pPr algn="ctr"/>
            <a:r>
              <a:rPr lang="en-US" sz="2400" i="1" dirty="0">
                <a:solidFill>
                  <a:srgbClr val="7030A0"/>
                </a:solidFill>
              </a:rPr>
              <a:t>Inland </a:t>
            </a:r>
          </a:p>
          <a:p>
            <a:pPr algn="ctr"/>
            <a:r>
              <a:rPr lang="en-US" sz="2400" i="1" dirty="0">
                <a:solidFill>
                  <a:srgbClr val="7030A0"/>
                </a:solidFill>
              </a:rPr>
              <a:t>Resource Areas</a:t>
            </a:r>
          </a:p>
        </p:txBody>
      </p:sp>
    </p:spTree>
    <p:extLst>
      <p:ext uri="{BB962C8B-B14F-4D97-AF65-F5344CB8AC3E}">
        <p14:creationId xmlns:p14="http://schemas.microsoft.com/office/powerpoint/2010/main" val="1854596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079AD-3345-91A1-B5CA-7DC0DBD395C3}"/>
              </a:ext>
            </a:extLst>
          </p:cNvPr>
          <p:cNvSpPr>
            <a:spLocks noGrp="1"/>
          </p:cNvSpPr>
          <p:nvPr>
            <p:ph type="title"/>
          </p:nvPr>
        </p:nvSpPr>
        <p:spPr/>
        <p:txBody>
          <a:bodyPr>
            <a:normAutofit/>
          </a:bodyPr>
          <a:lstStyle/>
          <a:p>
            <a:r>
              <a:rPr lang="en-US" sz="3100" dirty="0"/>
              <a:t>Wetlands Protection – What’s a Resource Area?</a:t>
            </a:r>
            <a:br>
              <a:rPr lang="en-US" dirty="0">
                <a:solidFill>
                  <a:schemeClr val="accent1">
                    <a:lumMod val="50000"/>
                  </a:schemeClr>
                </a:solidFill>
              </a:rPr>
            </a:br>
            <a:endParaRPr lang="en-US" dirty="0">
              <a:solidFill>
                <a:schemeClr val="accent1">
                  <a:lumMod val="50000"/>
                </a:schemeClr>
              </a:solidFill>
            </a:endParaRPr>
          </a:p>
        </p:txBody>
      </p:sp>
      <p:pic>
        <p:nvPicPr>
          <p:cNvPr id="4" name="Picture 2" descr="\\Epsilon\network\Home\mhoward\Mktng &amp; Presentations\MACC BOD\Fundamentals\Working Updates to Units 1_6_10-20-14\Salt Marsh.jpg">
            <a:extLst>
              <a:ext uri="{FF2B5EF4-FFF2-40B4-BE49-F238E27FC236}">
                <a16:creationId xmlns:a16="http://schemas.microsoft.com/office/drawing/2014/main" id="{3A46132F-428C-4558-99BE-05F9699225C5}"/>
              </a:ext>
            </a:extLst>
          </p:cNvPr>
          <p:cNvPicPr>
            <a:picLocks noGrp="1" noChangeAspect="1" noChangeArrowheads="1"/>
          </p:cNvPicPr>
          <p:nvPr>
            <p:ph idx="1"/>
          </p:nvPr>
        </p:nvPicPr>
        <p:blipFill rotWithShape="1">
          <a:blip r:embed="rId3"/>
          <a:srcRect l="8215" t="64190" r="9229" b="7432"/>
          <a:stretch/>
        </p:blipFill>
        <p:spPr bwMode="auto">
          <a:xfrm>
            <a:off x="86812" y="3557307"/>
            <a:ext cx="6416583" cy="2853508"/>
          </a:xfrm>
          <a:prstGeom prst="rect">
            <a:avLst/>
          </a:prstGeom>
          <a:ln w="6350" cap="sq" cmpd="thickThin">
            <a:solidFill>
              <a:srgbClr val="000000"/>
            </a:solidFill>
            <a:prstDash val="solid"/>
            <a:miter lim="800000"/>
          </a:ln>
          <a:effectLst/>
        </p:spPr>
      </p:pic>
      <p:pic>
        <p:nvPicPr>
          <p:cNvPr id="5" name="Picture 2">
            <a:extLst>
              <a:ext uri="{FF2B5EF4-FFF2-40B4-BE49-F238E27FC236}">
                <a16:creationId xmlns:a16="http://schemas.microsoft.com/office/drawing/2014/main" id="{8565C203-45C9-6465-F3DE-58EC433988FA}"/>
              </a:ext>
            </a:extLst>
          </p:cNvPr>
          <p:cNvPicPr>
            <a:picLocks noChangeAspect="1" noChangeArrowheads="1"/>
          </p:cNvPicPr>
          <p:nvPr/>
        </p:nvPicPr>
        <p:blipFill rotWithShape="1">
          <a:blip r:embed="rId4"/>
          <a:srcRect l="9531" t="60097" r="39883" b="12195"/>
          <a:stretch/>
        </p:blipFill>
        <p:spPr bwMode="auto">
          <a:xfrm>
            <a:off x="6593254" y="1651809"/>
            <a:ext cx="5271655" cy="3732332"/>
          </a:xfrm>
          <a:prstGeom prst="rect">
            <a:avLst/>
          </a:prstGeom>
          <a:ln w="6350" cap="sq" cmpd="sng">
            <a:solidFill>
              <a:srgbClr val="000000"/>
            </a:solidFill>
            <a:prstDash val="solid"/>
            <a:miter lim="800000"/>
          </a:ln>
          <a:effectLst/>
        </p:spPr>
      </p:pic>
      <p:sp>
        <p:nvSpPr>
          <p:cNvPr id="7" name="TextBox 6">
            <a:extLst>
              <a:ext uri="{FF2B5EF4-FFF2-40B4-BE49-F238E27FC236}">
                <a16:creationId xmlns:a16="http://schemas.microsoft.com/office/drawing/2014/main" id="{1C1B0C2C-A567-E3C5-8F0F-CED8F1A5F2EC}"/>
              </a:ext>
            </a:extLst>
          </p:cNvPr>
          <p:cNvSpPr txBox="1"/>
          <p:nvPr/>
        </p:nvSpPr>
        <p:spPr>
          <a:xfrm>
            <a:off x="86812" y="2346587"/>
            <a:ext cx="6099048" cy="954107"/>
          </a:xfrm>
          <a:prstGeom prst="rect">
            <a:avLst/>
          </a:prstGeom>
          <a:noFill/>
        </p:spPr>
        <p:txBody>
          <a:bodyPr wrap="square">
            <a:spAutoFit/>
          </a:bodyPr>
          <a:lstStyle/>
          <a:p>
            <a:pPr algn="ctr"/>
            <a:r>
              <a:rPr lang="en-US" sz="2800" i="1" dirty="0">
                <a:solidFill>
                  <a:srgbClr val="7030A0"/>
                </a:solidFill>
              </a:rPr>
              <a:t>Coastal </a:t>
            </a:r>
          </a:p>
          <a:p>
            <a:pPr algn="ctr"/>
            <a:r>
              <a:rPr lang="en-US" sz="2800" i="1" dirty="0">
                <a:solidFill>
                  <a:srgbClr val="7030A0"/>
                </a:solidFill>
              </a:rPr>
              <a:t>Resource Areas</a:t>
            </a:r>
          </a:p>
        </p:txBody>
      </p:sp>
    </p:spTree>
    <p:extLst>
      <p:ext uri="{BB962C8B-B14F-4D97-AF65-F5344CB8AC3E}">
        <p14:creationId xmlns:p14="http://schemas.microsoft.com/office/powerpoint/2010/main" val="1035341614"/>
      </p:ext>
    </p:extLst>
  </p:cSld>
  <p:clrMapOvr>
    <a:masterClrMapping/>
  </p:clrMapOvr>
</p:sld>
</file>

<file path=ppt/theme/theme1.xml><?xml version="1.0" encoding="utf-8"?>
<a:theme xmlns:a="http://schemas.openxmlformats.org/drawingml/2006/main" name="Fac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1291</TotalTime>
  <Words>1954</Words>
  <Application>Microsoft Office PowerPoint</Application>
  <PresentationFormat>Widescreen</PresentationFormat>
  <Paragraphs>197</Paragraphs>
  <Slides>25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Trebuchet MS</vt:lpstr>
      <vt:lpstr>Wingdings 3</vt:lpstr>
      <vt:lpstr>Facet</vt:lpstr>
      <vt:lpstr>PowerPoint Presentation</vt:lpstr>
      <vt:lpstr>Massachusetts Wetlands Laws, Regulations, Policies</vt:lpstr>
      <vt:lpstr>Massachusetts Wetlands Laws, Regulations, Policies (Cont.)</vt:lpstr>
      <vt:lpstr>Conservation Commissions</vt:lpstr>
      <vt:lpstr>Conservation Commission Duties</vt:lpstr>
      <vt:lpstr>Massachusetts Wetlands Protection Act</vt:lpstr>
      <vt:lpstr>Massachusetts Wetlands Protection Act</vt:lpstr>
      <vt:lpstr>Wetlands Protection – What’s a Resource Area? </vt:lpstr>
      <vt:lpstr>Wetlands Protection – What’s a Resource Area? </vt:lpstr>
      <vt:lpstr>Wetlands Protection – What’s a Resource Area? </vt:lpstr>
      <vt:lpstr>Massachusetts Wetlands Protection Act</vt:lpstr>
      <vt:lpstr>Massachusetts Rivers Protection Act</vt:lpstr>
      <vt:lpstr>Home Rule Wetlands Protection Bylaw and Ordinances</vt:lpstr>
      <vt:lpstr>Conservation Commission Proceedings</vt:lpstr>
      <vt:lpstr>Conservation Commission Proceedings</vt:lpstr>
      <vt:lpstr>Conservation Commission Proceedings</vt:lpstr>
      <vt:lpstr>Enforcement</vt:lpstr>
      <vt:lpstr>Enforcement</vt:lpstr>
      <vt:lpstr>Enforcement</vt:lpstr>
      <vt:lpstr>Conservation Commission  Wetlands Protection – Permitting - Stormwater </vt:lpstr>
      <vt:lpstr>Conservation Commission  Wetlands Protection – Endangered Species </vt:lpstr>
      <vt:lpstr>PowerPoint Presentation</vt:lpstr>
      <vt:lpstr>PowerPoint Presentation</vt:lpstr>
      <vt:lpstr>Conservation Commission  Wetlands Protection – Endangered Species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Nathaniel Stevens</dc:creator>
  <cp:lastModifiedBy>Luke Legere</cp:lastModifiedBy>
  <cp:revision>78</cp:revision>
  <cp:lastPrinted>2022-08-22T15:42:27Z</cp:lastPrinted>
  <dcterms:created xsi:type="dcterms:W3CDTF">2022-07-27T18:57:51Z</dcterms:created>
  <dcterms:modified xsi:type="dcterms:W3CDTF">2023-03-08T18:09:22Z</dcterms:modified>
</cp:coreProperties>
</file>