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7" r:id="rId4"/>
    <p:sldMasterId id="2147483811" r:id="rId5"/>
    <p:sldMasterId id="2147483648" r:id="rId6"/>
  </p:sldMasterIdLst>
  <p:notesMasterIdLst>
    <p:notesMasterId r:id="rId70"/>
  </p:notesMasterIdLst>
  <p:sldIdLst>
    <p:sldId id="327" r:id="rId7"/>
    <p:sldId id="267" r:id="rId8"/>
    <p:sldId id="257" r:id="rId9"/>
    <p:sldId id="271" r:id="rId10"/>
    <p:sldId id="321" r:id="rId11"/>
    <p:sldId id="322" r:id="rId12"/>
    <p:sldId id="280" r:id="rId13"/>
    <p:sldId id="281" r:id="rId14"/>
    <p:sldId id="274" r:id="rId15"/>
    <p:sldId id="338" r:id="rId16"/>
    <p:sldId id="329" r:id="rId17"/>
    <p:sldId id="335" r:id="rId18"/>
    <p:sldId id="336" r:id="rId19"/>
    <p:sldId id="337" r:id="rId20"/>
    <p:sldId id="340" r:id="rId21"/>
    <p:sldId id="282" r:id="rId22"/>
    <p:sldId id="341" r:id="rId23"/>
    <p:sldId id="344" r:id="rId24"/>
    <p:sldId id="339" r:id="rId25"/>
    <p:sldId id="278" r:id="rId26"/>
    <p:sldId id="264" r:id="rId27"/>
    <p:sldId id="293" r:id="rId28"/>
    <p:sldId id="294" r:id="rId29"/>
    <p:sldId id="304" r:id="rId30"/>
    <p:sldId id="305" r:id="rId31"/>
    <p:sldId id="307" r:id="rId32"/>
    <p:sldId id="283" r:id="rId33"/>
    <p:sldId id="298" r:id="rId34"/>
    <p:sldId id="302" r:id="rId35"/>
    <p:sldId id="260" r:id="rId36"/>
    <p:sldId id="323" r:id="rId37"/>
    <p:sldId id="324" r:id="rId38"/>
    <p:sldId id="268" r:id="rId39"/>
    <p:sldId id="347" r:id="rId40"/>
    <p:sldId id="345" r:id="rId41"/>
    <p:sldId id="346" r:id="rId42"/>
    <p:sldId id="262" r:id="rId43"/>
    <p:sldId id="301" r:id="rId44"/>
    <p:sldId id="325" r:id="rId45"/>
    <p:sldId id="263" r:id="rId46"/>
    <p:sldId id="326" r:id="rId47"/>
    <p:sldId id="288" r:id="rId48"/>
    <p:sldId id="289" r:id="rId49"/>
    <p:sldId id="290" r:id="rId50"/>
    <p:sldId id="291" r:id="rId51"/>
    <p:sldId id="292" r:id="rId52"/>
    <p:sldId id="266" r:id="rId53"/>
    <p:sldId id="299" r:id="rId54"/>
    <p:sldId id="352" r:id="rId55"/>
    <p:sldId id="313" r:id="rId56"/>
    <p:sldId id="308" r:id="rId57"/>
    <p:sldId id="309" r:id="rId58"/>
    <p:sldId id="310" r:id="rId59"/>
    <p:sldId id="315" r:id="rId60"/>
    <p:sldId id="333" r:id="rId61"/>
    <p:sldId id="316" r:id="rId62"/>
    <p:sldId id="317" r:id="rId63"/>
    <p:sldId id="318" r:id="rId64"/>
    <p:sldId id="348" r:id="rId65"/>
    <p:sldId id="349" r:id="rId66"/>
    <p:sldId id="350" r:id="rId67"/>
    <p:sldId id="351" r:id="rId68"/>
    <p:sldId id="300"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60"/>
  </p:normalViewPr>
  <p:slideViewPr>
    <p:cSldViewPr snapToGrid="0">
      <p:cViewPr varScale="1">
        <p:scale>
          <a:sx n="86" d="100"/>
          <a:sy n="86" d="100"/>
        </p:scale>
        <p:origin x="36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rphy, Lynne" userId="425f3bf3-9afe-445f-87f7-54139316cba7" providerId="ADAL" clId="{1AF15CF7-1CD8-43B4-AC6B-86EFB619234F}"/>
    <pc:docChg chg="custSel modSld">
      <pc:chgData name="Murphy, Lynne" userId="425f3bf3-9afe-445f-87f7-54139316cba7" providerId="ADAL" clId="{1AF15CF7-1CD8-43B4-AC6B-86EFB619234F}" dt="2024-01-18T14:11:55.946" v="69" actId="20577"/>
      <pc:docMkLst>
        <pc:docMk/>
      </pc:docMkLst>
      <pc:sldChg chg="modSp mod">
        <pc:chgData name="Murphy, Lynne" userId="425f3bf3-9afe-445f-87f7-54139316cba7" providerId="ADAL" clId="{1AF15CF7-1CD8-43B4-AC6B-86EFB619234F}" dt="2024-01-18T14:11:55.946" v="69" actId="20577"/>
        <pc:sldMkLst>
          <pc:docMk/>
          <pc:sldMk cId="2775468891" sldId="336"/>
        </pc:sldMkLst>
        <pc:spChg chg="mod">
          <ac:chgData name="Murphy, Lynne" userId="425f3bf3-9afe-445f-87f7-54139316cba7" providerId="ADAL" clId="{1AF15CF7-1CD8-43B4-AC6B-86EFB619234F}" dt="2024-01-18T14:11:55.946" v="69" actId="20577"/>
          <ac:spMkLst>
            <pc:docMk/>
            <pc:sldMk cId="2775468891" sldId="336"/>
            <ac:spMk id="3" creationId="{601FFE5D-8DC5-8248-6635-3163D871C4A0}"/>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ata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42C688-0077-4912-AA39-4BE627F3C10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816AD25-4CE3-4A3E-AC16-86F07C5A2957}">
      <dgm:prSet/>
      <dgm:spPr/>
      <dgm:t>
        <a:bodyPr/>
        <a:lstStyle/>
        <a:p>
          <a:r>
            <a:rPr lang="en-US"/>
            <a:t>Trust is not recorded at the registry of deeds</a:t>
          </a:r>
        </a:p>
      </dgm:t>
    </dgm:pt>
    <dgm:pt modelId="{0CDC5E26-B186-4F02-A50A-383C7ACFABEB}" type="parTrans" cxnId="{845395E8-EEBE-4F9B-AFE7-6E5BCA1363AB}">
      <dgm:prSet/>
      <dgm:spPr/>
      <dgm:t>
        <a:bodyPr/>
        <a:lstStyle/>
        <a:p>
          <a:endParaRPr lang="en-US"/>
        </a:p>
      </dgm:t>
    </dgm:pt>
    <dgm:pt modelId="{96139F2E-0E4E-4B09-937B-DBE0CD4E1F7F}" type="sibTrans" cxnId="{845395E8-EEBE-4F9B-AFE7-6E5BCA1363AB}">
      <dgm:prSet/>
      <dgm:spPr/>
      <dgm:t>
        <a:bodyPr/>
        <a:lstStyle/>
        <a:p>
          <a:endParaRPr lang="en-US"/>
        </a:p>
      </dgm:t>
    </dgm:pt>
    <dgm:pt modelId="{3A213157-8D3A-4CE4-99A8-A6F73ECF221A}">
      <dgm:prSet/>
      <dgm:spPr/>
      <dgm:t>
        <a:bodyPr/>
        <a:lstStyle/>
        <a:p>
          <a:r>
            <a:rPr lang="en-US" dirty="0"/>
            <a:t>Trustee Certificate pursuant to M.G.L. c. 184, Section 35</a:t>
          </a:r>
        </a:p>
      </dgm:t>
    </dgm:pt>
    <dgm:pt modelId="{3AB79E8A-7687-4B6A-B9F1-76C8301F3B0F}" type="parTrans" cxnId="{B2C94FE3-AE3F-4764-B3B1-5AA16D71DE24}">
      <dgm:prSet/>
      <dgm:spPr/>
      <dgm:t>
        <a:bodyPr/>
        <a:lstStyle/>
        <a:p>
          <a:endParaRPr lang="en-US"/>
        </a:p>
      </dgm:t>
    </dgm:pt>
    <dgm:pt modelId="{70CEF265-6BA1-49AF-B9D5-332BDDC5B640}" type="sibTrans" cxnId="{B2C94FE3-AE3F-4764-B3B1-5AA16D71DE24}">
      <dgm:prSet/>
      <dgm:spPr/>
      <dgm:t>
        <a:bodyPr/>
        <a:lstStyle/>
        <a:p>
          <a:endParaRPr lang="en-US"/>
        </a:p>
      </dgm:t>
    </dgm:pt>
    <dgm:pt modelId="{4DFB657B-BB16-4FF0-A0E4-7EDC6EC9999D}">
      <dgm:prSet/>
      <dgm:spPr/>
      <dgm:t>
        <a:bodyPr/>
        <a:lstStyle/>
        <a:p>
          <a:r>
            <a:rPr lang="en-US"/>
            <a:t>REBA Form 35</a:t>
          </a:r>
        </a:p>
      </dgm:t>
    </dgm:pt>
    <dgm:pt modelId="{CEAC061D-D8AE-464A-AC8D-BEAD1AD2228F}" type="parTrans" cxnId="{6B107CC9-035D-4D7B-BA23-D237EDB36DD2}">
      <dgm:prSet/>
      <dgm:spPr/>
      <dgm:t>
        <a:bodyPr/>
        <a:lstStyle/>
        <a:p>
          <a:endParaRPr lang="en-US"/>
        </a:p>
      </dgm:t>
    </dgm:pt>
    <dgm:pt modelId="{3586ED02-153C-4F13-B015-4D5E5F9DBBCE}" type="sibTrans" cxnId="{6B107CC9-035D-4D7B-BA23-D237EDB36DD2}">
      <dgm:prSet/>
      <dgm:spPr/>
      <dgm:t>
        <a:bodyPr/>
        <a:lstStyle/>
        <a:p>
          <a:endParaRPr lang="en-US"/>
        </a:p>
      </dgm:t>
    </dgm:pt>
    <dgm:pt modelId="{B49E3827-9DBD-44FB-B633-DF71516DB2BB}">
      <dgm:prSet/>
      <dgm:spPr/>
      <dgm:t>
        <a:bodyPr/>
        <a:lstStyle/>
        <a:p>
          <a:r>
            <a:rPr lang="en-US"/>
            <a:t>Trust is recorded at the registry of deeds</a:t>
          </a:r>
        </a:p>
      </dgm:t>
    </dgm:pt>
    <dgm:pt modelId="{26AB3036-6339-4B33-8D06-83037F08DC5C}" type="parTrans" cxnId="{963ADD7C-92B7-4DED-B4B0-40B6FA7CEF2D}">
      <dgm:prSet/>
      <dgm:spPr/>
      <dgm:t>
        <a:bodyPr/>
        <a:lstStyle/>
        <a:p>
          <a:endParaRPr lang="en-US"/>
        </a:p>
      </dgm:t>
    </dgm:pt>
    <dgm:pt modelId="{1CE3F353-FBE2-4D8D-AF7A-77BC6EAE8818}" type="sibTrans" cxnId="{963ADD7C-92B7-4DED-B4B0-40B6FA7CEF2D}">
      <dgm:prSet/>
      <dgm:spPr/>
      <dgm:t>
        <a:bodyPr/>
        <a:lstStyle/>
        <a:p>
          <a:endParaRPr lang="en-US"/>
        </a:p>
      </dgm:t>
    </dgm:pt>
    <dgm:pt modelId="{7EEDBE74-2CA5-4E69-9DE3-784AF4F17376}">
      <dgm:prSet/>
      <dgm:spPr/>
      <dgm:t>
        <a:bodyPr/>
        <a:lstStyle/>
        <a:p>
          <a:r>
            <a:rPr lang="en-US"/>
            <a:t>REBA Form 20G  (Nominee Trusts)  </a:t>
          </a:r>
        </a:p>
      </dgm:t>
    </dgm:pt>
    <dgm:pt modelId="{D29415B3-E584-4F0E-A0E1-E81D29EDB5C0}" type="parTrans" cxnId="{2DCF9C74-F7D3-45C6-A1F8-D2844B74C6D5}">
      <dgm:prSet/>
      <dgm:spPr/>
      <dgm:t>
        <a:bodyPr/>
        <a:lstStyle/>
        <a:p>
          <a:endParaRPr lang="en-US"/>
        </a:p>
      </dgm:t>
    </dgm:pt>
    <dgm:pt modelId="{D5F3186D-32BC-44F6-92BC-48212310D2F6}" type="sibTrans" cxnId="{2DCF9C74-F7D3-45C6-A1F8-D2844B74C6D5}">
      <dgm:prSet/>
      <dgm:spPr/>
      <dgm:t>
        <a:bodyPr/>
        <a:lstStyle/>
        <a:p>
          <a:endParaRPr lang="en-US"/>
        </a:p>
      </dgm:t>
    </dgm:pt>
    <dgm:pt modelId="{EF61C5B6-88CC-44E3-8574-75A91708D3FD}">
      <dgm:prSet/>
      <dgm:spPr/>
      <dgm:t>
        <a:bodyPr/>
        <a:lstStyle/>
        <a:p>
          <a:r>
            <a:rPr lang="en-US" dirty="0"/>
            <a:t>Forms and Templates should be edited to reflect the terms of the Trust</a:t>
          </a:r>
        </a:p>
      </dgm:t>
    </dgm:pt>
    <dgm:pt modelId="{6D1607C1-F554-4315-95EA-8F6A5BE253E8}" type="parTrans" cxnId="{EA31F3F6-3B22-4841-85D2-90EA24B2EB64}">
      <dgm:prSet/>
      <dgm:spPr/>
      <dgm:t>
        <a:bodyPr/>
        <a:lstStyle/>
        <a:p>
          <a:endParaRPr lang="en-US"/>
        </a:p>
      </dgm:t>
    </dgm:pt>
    <dgm:pt modelId="{D60575A0-32C3-4ECD-9A0C-A55B804A46D9}" type="sibTrans" cxnId="{EA31F3F6-3B22-4841-85D2-90EA24B2EB64}">
      <dgm:prSet/>
      <dgm:spPr/>
      <dgm:t>
        <a:bodyPr/>
        <a:lstStyle/>
        <a:p>
          <a:endParaRPr lang="en-US"/>
        </a:p>
      </dgm:t>
    </dgm:pt>
    <dgm:pt modelId="{798B4D2B-7AA5-4705-8408-5B2DDB6CE794}" type="pres">
      <dgm:prSet presAssocID="{9D42C688-0077-4912-AA39-4BE627F3C10C}" presName="linear" presStyleCnt="0">
        <dgm:presLayoutVars>
          <dgm:animLvl val="lvl"/>
          <dgm:resizeHandles val="exact"/>
        </dgm:presLayoutVars>
      </dgm:prSet>
      <dgm:spPr/>
    </dgm:pt>
    <dgm:pt modelId="{C349120D-7DB2-447A-A09D-A79B98226D3A}" type="pres">
      <dgm:prSet presAssocID="{0816AD25-4CE3-4A3E-AC16-86F07C5A2957}" presName="parentText" presStyleLbl="node1" presStyleIdx="0" presStyleCnt="3">
        <dgm:presLayoutVars>
          <dgm:chMax val="0"/>
          <dgm:bulletEnabled val="1"/>
        </dgm:presLayoutVars>
      </dgm:prSet>
      <dgm:spPr/>
    </dgm:pt>
    <dgm:pt modelId="{7BD43F97-E7D4-438B-9321-C520D13C13D1}" type="pres">
      <dgm:prSet presAssocID="{0816AD25-4CE3-4A3E-AC16-86F07C5A2957}" presName="childText" presStyleLbl="revTx" presStyleIdx="0" presStyleCnt="2">
        <dgm:presLayoutVars>
          <dgm:bulletEnabled val="1"/>
        </dgm:presLayoutVars>
      </dgm:prSet>
      <dgm:spPr/>
    </dgm:pt>
    <dgm:pt modelId="{FA66E6D0-230E-4C5C-B4EE-800912BFA798}" type="pres">
      <dgm:prSet presAssocID="{B49E3827-9DBD-44FB-B633-DF71516DB2BB}" presName="parentText" presStyleLbl="node1" presStyleIdx="1" presStyleCnt="3">
        <dgm:presLayoutVars>
          <dgm:chMax val="0"/>
          <dgm:bulletEnabled val="1"/>
        </dgm:presLayoutVars>
      </dgm:prSet>
      <dgm:spPr/>
    </dgm:pt>
    <dgm:pt modelId="{5BB8C1D6-163D-44D4-9A39-FA254B361D85}" type="pres">
      <dgm:prSet presAssocID="{B49E3827-9DBD-44FB-B633-DF71516DB2BB}" presName="childText" presStyleLbl="revTx" presStyleIdx="1" presStyleCnt="2">
        <dgm:presLayoutVars>
          <dgm:bulletEnabled val="1"/>
        </dgm:presLayoutVars>
      </dgm:prSet>
      <dgm:spPr/>
    </dgm:pt>
    <dgm:pt modelId="{490FA7E9-139B-4AA0-81EB-1C2C0AF54CD6}" type="pres">
      <dgm:prSet presAssocID="{EF61C5B6-88CC-44E3-8574-75A91708D3FD}" presName="parentText" presStyleLbl="node1" presStyleIdx="2" presStyleCnt="3">
        <dgm:presLayoutVars>
          <dgm:chMax val="0"/>
          <dgm:bulletEnabled val="1"/>
        </dgm:presLayoutVars>
      </dgm:prSet>
      <dgm:spPr/>
    </dgm:pt>
  </dgm:ptLst>
  <dgm:cxnLst>
    <dgm:cxn modelId="{8A7C8224-478B-4DF9-A8AC-7932ECE23DC2}" type="presOf" srcId="{7EEDBE74-2CA5-4E69-9DE3-784AF4F17376}" destId="{5BB8C1D6-163D-44D4-9A39-FA254B361D85}" srcOrd="0" destOrd="0" presId="urn:microsoft.com/office/officeart/2005/8/layout/vList2"/>
    <dgm:cxn modelId="{2DCF9C74-F7D3-45C6-A1F8-D2844B74C6D5}" srcId="{B49E3827-9DBD-44FB-B633-DF71516DB2BB}" destId="{7EEDBE74-2CA5-4E69-9DE3-784AF4F17376}" srcOrd="0" destOrd="0" parTransId="{D29415B3-E584-4F0E-A0E1-E81D29EDB5C0}" sibTransId="{D5F3186D-32BC-44F6-92BC-48212310D2F6}"/>
    <dgm:cxn modelId="{963ADD7C-92B7-4DED-B4B0-40B6FA7CEF2D}" srcId="{9D42C688-0077-4912-AA39-4BE627F3C10C}" destId="{B49E3827-9DBD-44FB-B633-DF71516DB2BB}" srcOrd="1" destOrd="0" parTransId="{26AB3036-6339-4B33-8D06-83037F08DC5C}" sibTransId="{1CE3F353-FBE2-4D8D-AF7A-77BC6EAE8818}"/>
    <dgm:cxn modelId="{54BB6586-7E8D-401A-8CB0-F44171820F75}" type="presOf" srcId="{4DFB657B-BB16-4FF0-A0E4-7EDC6EC9999D}" destId="{7BD43F97-E7D4-438B-9321-C520D13C13D1}" srcOrd="0" destOrd="1" presId="urn:microsoft.com/office/officeart/2005/8/layout/vList2"/>
    <dgm:cxn modelId="{F36BF98F-8807-4FA2-AB86-43BC23ABADFD}" type="presOf" srcId="{3A213157-8D3A-4CE4-99A8-A6F73ECF221A}" destId="{7BD43F97-E7D4-438B-9321-C520D13C13D1}" srcOrd="0" destOrd="0" presId="urn:microsoft.com/office/officeart/2005/8/layout/vList2"/>
    <dgm:cxn modelId="{F1405299-676A-4F3A-A174-660139A35992}" type="presOf" srcId="{9D42C688-0077-4912-AA39-4BE627F3C10C}" destId="{798B4D2B-7AA5-4705-8408-5B2DDB6CE794}" srcOrd="0" destOrd="0" presId="urn:microsoft.com/office/officeart/2005/8/layout/vList2"/>
    <dgm:cxn modelId="{F641B2A9-5713-4BE3-878C-15E2ED2008AD}" type="presOf" srcId="{EF61C5B6-88CC-44E3-8574-75A91708D3FD}" destId="{490FA7E9-139B-4AA0-81EB-1C2C0AF54CD6}" srcOrd="0" destOrd="0" presId="urn:microsoft.com/office/officeart/2005/8/layout/vList2"/>
    <dgm:cxn modelId="{08FAB5AA-0A4E-422F-A33C-95F1209D4F85}" type="presOf" srcId="{0816AD25-4CE3-4A3E-AC16-86F07C5A2957}" destId="{C349120D-7DB2-447A-A09D-A79B98226D3A}" srcOrd="0" destOrd="0" presId="urn:microsoft.com/office/officeart/2005/8/layout/vList2"/>
    <dgm:cxn modelId="{675947B0-9950-42BB-8C60-5C14BDEC68F7}" type="presOf" srcId="{B49E3827-9DBD-44FB-B633-DF71516DB2BB}" destId="{FA66E6D0-230E-4C5C-B4EE-800912BFA798}" srcOrd="0" destOrd="0" presId="urn:microsoft.com/office/officeart/2005/8/layout/vList2"/>
    <dgm:cxn modelId="{6B107CC9-035D-4D7B-BA23-D237EDB36DD2}" srcId="{0816AD25-4CE3-4A3E-AC16-86F07C5A2957}" destId="{4DFB657B-BB16-4FF0-A0E4-7EDC6EC9999D}" srcOrd="1" destOrd="0" parTransId="{CEAC061D-D8AE-464A-AC8D-BEAD1AD2228F}" sibTransId="{3586ED02-153C-4F13-B015-4D5E5F9DBBCE}"/>
    <dgm:cxn modelId="{B2C94FE3-AE3F-4764-B3B1-5AA16D71DE24}" srcId="{0816AD25-4CE3-4A3E-AC16-86F07C5A2957}" destId="{3A213157-8D3A-4CE4-99A8-A6F73ECF221A}" srcOrd="0" destOrd="0" parTransId="{3AB79E8A-7687-4B6A-B9F1-76C8301F3B0F}" sibTransId="{70CEF265-6BA1-49AF-B9D5-332BDDC5B640}"/>
    <dgm:cxn modelId="{845395E8-EEBE-4F9B-AFE7-6E5BCA1363AB}" srcId="{9D42C688-0077-4912-AA39-4BE627F3C10C}" destId="{0816AD25-4CE3-4A3E-AC16-86F07C5A2957}" srcOrd="0" destOrd="0" parTransId="{0CDC5E26-B186-4F02-A50A-383C7ACFABEB}" sibTransId="{96139F2E-0E4E-4B09-937B-DBE0CD4E1F7F}"/>
    <dgm:cxn modelId="{EA31F3F6-3B22-4841-85D2-90EA24B2EB64}" srcId="{9D42C688-0077-4912-AA39-4BE627F3C10C}" destId="{EF61C5B6-88CC-44E3-8574-75A91708D3FD}" srcOrd="2" destOrd="0" parTransId="{6D1607C1-F554-4315-95EA-8F6A5BE253E8}" sibTransId="{D60575A0-32C3-4ECD-9A0C-A55B804A46D9}"/>
    <dgm:cxn modelId="{5D8B3FAA-98F0-4A84-87AF-71631DF6CE3D}" type="presParOf" srcId="{798B4D2B-7AA5-4705-8408-5B2DDB6CE794}" destId="{C349120D-7DB2-447A-A09D-A79B98226D3A}" srcOrd="0" destOrd="0" presId="urn:microsoft.com/office/officeart/2005/8/layout/vList2"/>
    <dgm:cxn modelId="{107A197B-2D8B-4CF7-ACDA-74D6C41B4090}" type="presParOf" srcId="{798B4D2B-7AA5-4705-8408-5B2DDB6CE794}" destId="{7BD43F97-E7D4-438B-9321-C520D13C13D1}" srcOrd="1" destOrd="0" presId="urn:microsoft.com/office/officeart/2005/8/layout/vList2"/>
    <dgm:cxn modelId="{3A14D132-AC12-49E7-8FBE-62F5734FE47B}" type="presParOf" srcId="{798B4D2B-7AA5-4705-8408-5B2DDB6CE794}" destId="{FA66E6D0-230E-4C5C-B4EE-800912BFA798}" srcOrd="2" destOrd="0" presId="urn:microsoft.com/office/officeart/2005/8/layout/vList2"/>
    <dgm:cxn modelId="{ACED5E5F-2786-473C-8B99-67F97C239DF0}" type="presParOf" srcId="{798B4D2B-7AA5-4705-8408-5B2DDB6CE794}" destId="{5BB8C1D6-163D-44D4-9A39-FA254B361D85}" srcOrd="3" destOrd="0" presId="urn:microsoft.com/office/officeart/2005/8/layout/vList2"/>
    <dgm:cxn modelId="{B52BF572-19EC-492C-A080-1DAAAA64E567}" type="presParOf" srcId="{798B4D2B-7AA5-4705-8408-5B2DDB6CE794}" destId="{490FA7E9-139B-4AA0-81EB-1C2C0AF54CD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FFFFC9-F299-4EDF-A539-1AA3BD0CDFF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DA1BC1DF-837A-42B3-A4A1-343D3A0468AD}">
      <dgm:prSet/>
      <dgm:spPr/>
      <dgm:t>
        <a:bodyPr/>
        <a:lstStyle/>
        <a:p>
          <a:r>
            <a:rPr lang="en-US"/>
            <a:t>Fred Flintstone, as Personal Representatives under the Will of Wilma Flintstone, see Essex Probate Court Docket No. ES20P1220EA, under Power of Sale in the Will and every other power</a:t>
          </a:r>
        </a:p>
      </dgm:t>
    </dgm:pt>
    <dgm:pt modelId="{3622BD4A-A4FB-431C-BA57-C07DDAF60A17}" type="parTrans" cxnId="{905D4642-64BE-40A1-A794-3F80897C99B8}">
      <dgm:prSet/>
      <dgm:spPr/>
      <dgm:t>
        <a:bodyPr/>
        <a:lstStyle/>
        <a:p>
          <a:endParaRPr lang="en-US"/>
        </a:p>
      </dgm:t>
    </dgm:pt>
    <dgm:pt modelId="{92418B49-1012-45E2-8353-FF05C782DA16}" type="sibTrans" cxnId="{905D4642-64BE-40A1-A794-3F80897C99B8}">
      <dgm:prSet/>
      <dgm:spPr/>
      <dgm:t>
        <a:bodyPr/>
        <a:lstStyle/>
        <a:p>
          <a:endParaRPr lang="en-US"/>
        </a:p>
      </dgm:t>
    </dgm:pt>
    <dgm:pt modelId="{9E73EB8D-0296-429B-844D-DFF98F289C76}">
      <dgm:prSet/>
      <dgm:spPr/>
      <dgm:t>
        <a:bodyPr/>
        <a:lstStyle/>
        <a:p>
          <a:r>
            <a:rPr lang="en-US"/>
            <a:t>Fred Flintstone, as Personal Representatives of the Estate of Wilma Flintstone, see Essex Probate Court Docket No. ES20P1220EA, pursuant to a Decree of License to Sell</a:t>
          </a:r>
        </a:p>
      </dgm:t>
    </dgm:pt>
    <dgm:pt modelId="{52F8C191-A372-4F96-8051-02D9906C416E}" type="parTrans" cxnId="{697DA661-82E0-408B-8B28-76C6B9E86E17}">
      <dgm:prSet/>
      <dgm:spPr/>
      <dgm:t>
        <a:bodyPr/>
        <a:lstStyle/>
        <a:p>
          <a:endParaRPr lang="en-US"/>
        </a:p>
      </dgm:t>
    </dgm:pt>
    <dgm:pt modelId="{A9088098-72C0-4F62-9B3A-AC49579D5353}" type="sibTrans" cxnId="{697DA661-82E0-408B-8B28-76C6B9E86E17}">
      <dgm:prSet/>
      <dgm:spPr/>
      <dgm:t>
        <a:bodyPr/>
        <a:lstStyle/>
        <a:p>
          <a:endParaRPr lang="en-US"/>
        </a:p>
      </dgm:t>
    </dgm:pt>
    <dgm:pt modelId="{A4C3113A-23B8-425E-A8D1-34FA95FB5DCC}" type="pres">
      <dgm:prSet presAssocID="{A8FFFFC9-F299-4EDF-A539-1AA3BD0CDFF9}" presName="root" presStyleCnt="0">
        <dgm:presLayoutVars>
          <dgm:dir/>
          <dgm:resizeHandles val="exact"/>
        </dgm:presLayoutVars>
      </dgm:prSet>
      <dgm:spPr/>
    </dgm:pt>
    <dgm:pt modelId="{CBBD05D5-2BD3-470D-8DDD-97D8D89FB316}" type="pres">
      <dgm:prSet presAssocID="{DA1BC1DF-837A-42B3-A4A1-343D3A0468AD}" presName="compNode" presStyleCnt="0"/>
      <dgm:spPr/>
    </dgm:pt>
    <dgm:pt modelId="{14B28C9E-2997-4906-B554-CDF74C290F79}" type="pres">
      <dgm:prSet presAssocID="{DA1BC1DF-837A-42B3-A4A1-343D3A0468AD}" presName="bgRect" presStyleLbl="bgShp" presStyleIdx="0" presStyleCnt="2"/>
      <dgm:spPr/>
    </dgm:pt>
    <dgm:pt modelId="{BEFD0CFE-9D8E-4AEA-AD9C-6316C0A3473B}" type="pres">
      <dgm:prSet presAssocID="{DA1BC1DF-837A-42B3-A4A1-343D3A0468A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aw blade"/>
        </a:ext>
      </dgm:extLst>
    </dgm:pt>
    <dgm:pt modelId="{1BE28607-1DE7-4BF0-8AA4-3466FFE83D7A}" type="pres">
      <dgm:prSet presAssocID="{DA1BC1DF-837A-42B3-A4A1-343D3A0468AD}" presName="spaceRect" presStyleCnt="0"/>
      <dgm:spPr/>
    </dgm:pt>
    <dgm:pt modelId="{0D73B72E-A23D-4C99-BDAE-F9B7C335D84E}" type="pres">
      <dgm:prSet presAssocID="{DA1BC1DF-837A-42B3-A4A1-343D3A0468AD}" presName="parTx" presStyleLbl="revTx" presStyleIdx="0" presStyleCnt="2">
        <dgm:presLayoutVars>
          <dgm:chMax val="0"/>
          <dgm:chPref val="0"/>
        </dgm:presLayoutVars>
      </dgm:prSet>
      <dgm:spPr/>
    </dgm:pt>
    <dgm:pt modelId="{2B8813FB-D815-496B-806E-D633D14DF58F}" type="pres">
      <dgm:prSet presAssocID="{92418B49-1012-45E2-8353-FF05C782DA16}" presName="sibTrans" presStyleCnt="0"/>
      <dgm:spPr/>
    </dgm:pt>
    <dgm:pt modelId="{4C9B360D-D938-4C94-8796-D409A3180133}" type="pres">
      <dgm:prSet presAssocID="{9E73EB8D-0296-429B-844D-DFF98F289C76}" presName="compNode" presStyleCnt="0"/>
      <dgm:spPr/>
    </dgm:pt>
    <dgm:pt modelId="{766771FA-759B-4FD9-B8BD-3C56C00A7AE9}" type="pres">
      <dgm:prSet presAssocID="{9E73EB8D-0296-429B-844D-DFF98F289C76}" presName="bgRect" presStyleLbl="bgShp" presStyleIdx="1" presStyleCnt="2"/>
      <dgm:spPr/>
    </dgm:pt>
    <dgm:pt modelId="{4CBE2C97-A196-42CB-9529-2D9F7EF26FFF}" type="pres">
      <dgm:prSet presAssocID="{9E73EB8D-0296-429B-844D-DFF98F289C7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dozer"/>
        </a:ext>
      </dgm:extLst>
    </dgm:pt>
    <dgm:pt modelId="{9B11AA06-FAB4-40B4-950C-298ABB391309}" type="pres">
      <dgm:prSet presAssocID="{9E73EB8D-0296-429B-844D-DFF98F289C76}" presName="spaceRect" presStyleCnt="0"/>
      <dgm:spPr/>
    </dgm:pt>
    <dgm:pt modelId="{85657FF1-C5C1-4A5E-A6CA-718C0AD6827B}" type="pres">
      <dgm:prSet presAssocID="{9E73EB8D-0296-429B-844D-DFF98F289C76}" presName="parTx" presStyleLbl="revTx" presStyleIdx="1" presStyleCnt="2">
        <dgm:presLayoutVars>
          <dgm:chMax val="0"/>
          <dgm:chPref val="0"/>
        </dgm:presLayoutVars>
      </dgm:prSet>
      <dgm:spPr/>
    </dgm:pt>
  </dgm:ptLst>
  <dgm:cxnLst>
    <dgm:cxn modelId="{697DA661-82E0-408B-8B28-76C6B9E86E17}" srcId="{A8FFFFC9-F299-4EDF-A539-1AA3BD0CDFF9}" destId="{9E73EB8D-0296-429B-844D-DFF98F289C76}" srcOrd="1" destOrd="0" parTransId="{52F8C191-A372-4F96-8051-02D9906C416E}" sibTransId="{A9088098-72C0-4F62-9B3A-AC49579D5353}"/>
    <dgm:cxn modelId="{905D4642-64BE-40A1-A794-3F80897C99B8}" srcId="{A8FFFFC9-F299-4EDF-A539-1AA3BD0CDFF9}" destId="{DA1BC1DF-837A-42B3-A4A1-343D3A0468AD}" srcOrd="0" destOrd="0" parTransId="{3622BD4A-A4FB-431C-BA57-C07DDAF60A17}" sibTransId="{92418B49-1012-45E2-8353-FF05C782DA16}"/>
    <dgm:cxn modelId="{E18F6D84-46D6-4FB8-9A11-5AB826744733}" type="presOf" srcId="{9E73EB8D-0296-429B-844D-DFF98F289C76}" destId="{85657FF1-C5C1-4A5E-A6CA-718C0AD6827B}" srcOrd="0" destOrd="0" presId="urn:microsoft.com/office/officeart/2018/2/layout/IconVerticalSolidList"/>
    <dgm:cxn modelId="{302C6AD2-D28C-4B30-9FFB-B05F7009B18C}" type="presOf" srcId="{A8FFFFC9-F299-4EDF-A539-1AA3BD0CDFF9}" destId="{A4C3113A-23B8-425E-A8D1-34FA95FB5DCC}" srcOrd="0" destOrd="0" presId="urn:microsoft.com/office/officeart/2018/2/layout/IconVerticalSolidList"/>
    <dgm:cxn modelId="{F92663E5-9CF8-4CCB-9C3A-678C6D23B498}" type="presOf" srcId="{DA1BC1DF-837A-42B3-A4A1-343D3A0468AD}" destId="{0D73B72E-A23D-4C99-BDAE-F9B7C335D84E}" srcOrd="0" destOrd="0" presId="urn:microsoft.com/office/officeart/2018/2/layout/IconVerticalSolidList"/>
    <dgm:cxn modelId="{2EF73E03-E490-4C21-BE27-52F131E9101C}" type="presParOf" srcId="{A4C3113A-23B8-425E-A8D1-34FA95FB5DCC}" destId="{CBBD05D5-2BD3-470D-8DDD-97D8D89FB316}" srcOrd="0" destOrd="0" presId="urn:microsoft.com/office/officeart/2018/2/layout/IconVerticalSolidList"/>
    <dgm:cxn modelId="{26444C76-2E0E-43A3-9461-5FC55EA745C7}" type="presParOf" srcId="{CBBD05D5-2BD3-470D-8DDD-97D8D89FB316}" destId="{14B28C9E-2997-4906-B554-CDF74C290F79}" srcOrd="0" destOrd="0" presId="urn:microsoft.com/office/officeart/2018/2/layout/IconVerticalSolidList"/>
    <dgm:cxn modelId="{97D06187-437A-48D6-9AC8-40C9151CEB73}" type="presParOf" srcId="{CBBD05D5-2BD3-470D-8DDD-97D8D89FB316}" destId="{BEFD0CFE-9D8E-4AEA-AD9C-6316C0A3473B}" srcOrd="1" destOrd="0" presId="urn:microsoft.com/office/officeart/2018/2/layout/IconVerticalSolidList"/>
    <dgm:cxn modelId="{9A1AAF7A-EDDB-466A-8F7D-24D859A0A826}" type="presParOf" srcId="{CBBD05D5-2BD3-470D-8DDD-97D8D89FB316}" destId="{1BE28607-1DE7-4BF0-8AA4-3466FFE83D7A}" srcOrd="2" destOrd="0" presId="urn:microsoft.com/office/officeart/2018/2/layout/IconVerticalSolidList"/>
    <dgm:cxn modelId="{7E6E38AF-0184-4E2C-A9E2-4EA0F5DE68E9}" type="presParOf" srcId="{CBBD05D5-2BD3-470D-8DDD-97D8D89FB316}" destId="{0D73B72E-A23D-4C99-BDAE-F9B7C335D84E}" srcOrd="3" destOrd="0" presId="urn:microsoft.com/office/officeart/2018/2/layout/IconVerticalSolidList"/>
    <dgm:cxn modelId="{AE434D9E-2BCD-4F14-ACDD-9BD00EC9E2B0}" type="presParOf" srcId="{A4C3113A-23B8-425E-A8D1-34FA95FB5DCC}" destId="{2B8813FB-D815-496B-806E-D633D14DF58F}" srcOrd="1" destOrd="0" presId="urn:microsoft.com/office/officeart/2018/2/layout/IconVerticalSolidList"/>
    <dgm:cxn modelId="{8F810766-5C3D-4E9D-A163-FBE369246685}" type="presParOf" srcId="{A4C3113A-23B8-425E-A8D1-34FA95FB5DCC}" destId="{4C9B360D-D938-4C94-8796-D409A3180133}" srcOrd="2" destOrd="0" presId="urn:microsoft.com/office/officeart/2018/2/layout/IconVerticalSolidList"/>
    <dgm:cxn modelId="{A398FA2C-786B-475D-A5C9-E98EBE16A1A4}" type="presParOf" srcId="{4C9B360D-D938-4C94-8796-D409A3180133}" destId="{766771FA-759B-4FD9-B8BD-3C56C00A7AE9}" srcOrd="0" destOrd="0" presId="urn:microsoft.com/office/officeart/2018/2/layout/IconVerticalSolidList"/>
    <dgm:cxn modelId="{CF449412-C560-43F5-AFE8-FD20D8CEE76E}" type="presParOf" srcId="{4C9B360D-D938-4C94-8796-D409A3180133}" destId="{4CBE2C97-A196-42CB-9529-2D9F7EF26FFF}" srcOrd="1" destOrd="0" presId="urn:microsoft.com/office/officeart/2018/2/layout/IconVerticalSolidList"/>
    <dgm:cxn modelId="{E0BAF117-AD38-41C9-8377-93329A94984D}" type="presParOf" srcId="{4C9B360D-D938-4C94-8796-D409A3180133}" destId="{9B11AA06-FAB4-40B4-950C-298ABB391309}" srcOrd="2" destOrd="0" presId="urn:microsoft.com/office/officeart/2018/2/layout/IconVerticalSolidList"/>
    <dgm:cxn modelId="{B078BE71-9ACF-48E5-99D0-8656FDB10407}" type="presParOf" srcId="{4C9B360D-D938-4C94-8796-D409A3180133}" destId="{85657FF1-C5C1-4A5E-A6CA-718C0AD6827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5C1D50-C157-4302-AC9E-BB8940FDA73F}" type="doc">
      <dgm:prSet loTypeId="urn:microsoft.com/office/officeart/2005/8/layout/vProcess5" loCatId="process" qsTypeId="urn:microsoft.com/office/officeart/2005/8/quickstyle/simple1" qsCatId="simple" csTypeId="urn:microsoft.com/office/officeart/2005/8/colors/colorful5" csCatId="colorful"/>
      <dgm:spPr/>
      <dgm:t>
        <a:bodyPr/>
        <a:lstStyle/>
        <a:p>
          <a:endParaRPr lang="en-US"/>
        </a:p>
      </dgm:t>
    </dgm:pt>
    <dgm:pt modelId="{07704EF8-9ABD-4307-B659-D8947F894292}">
      <dgm:prSet/>
      <dgm:spPr/>
      <dgm:t>
        <a:bodyPr/>
        <a:lstStyle/>
        <a:p>
          <a:r>
            <a:rPr lang="en-US"/>
            <a:t>DEEDS OF DISTRIBUTION:</a:t>
          </a:r>
        </a:p>
      </dgm:t>
    </dgm:pt>
    <dgm:pt modelId="{56A64E98-6B34-4889-A292-BC6A80370487}" type="parTrans" cxnId="{2902B81A-992D-4258-B411-43016C602123}">
      <dgm:prSet/>
      <dgm:spPr/>
      <dgm:t>
        <a:bodyPr/>
        <a:lstStyle/>
        <a:p>
          <a:endParaRPr lang="en-US"/>
        </a:p>
      </dgm:t>
    </dgm:pt>
    <dgm:pt modelId="{A9500B5D-E1D6-4698-AF62-1E89157B2E4F}" type="sibTrans" cxnId="{2902B81A-992D-4258-B411-43016C602123}">
      <dgm:prSet/>
      <dgm:spPr/>
      <dgm:t>
        <a:bodyPr/>
        <a:lstStyle/>
        <a:p>
          <a:endParaRPr lang="en-US"/>
        </a:p>
      </dgm:t>
    </dgm:pt>
    <dgm:pt modelId="{543B9160-F5B3-4891-A46A-5ACDF6C5CECA}">
      <dgm:prSet/>
      <dgm:spPr/>
      <dgm:t>
        <a:bodyPr/>
        <a:lstStyle/>
        <a:p>
          <a:r>
            <a:rPr lang="en-US"/>
            <a:t>Does not divest a devisee or heir at law from their inheritance</a:t>
          </a:r>
        </a:p>
      </dgm:t>
    </dgm:pt>
    <dgm:pt modelId="{9FFA06FE-D836-4C0C-AD89-AA6C50A44FD1}" type="parTrans" cxnId="{0A87A362-F457-4B27-BB15-95FF174CD1DD}">
      <dgm:prSet/>
      <dgm:spPr/>
      <dgm:t>
        <a:bodyPr/>
        <a:lstStyle/>
        <a:p>
          <a:endParaRPr lang="en-US"/>
        </a:p>
      </dgm:t>
    </dgm:pt>
    <dgm:pt modelId="{EB9B65B7-86D4-4EE0-81B2-37B4A57000E4}" type="sibTrans" cxnId="{0A87A362-F457-4B27-BB15-95FF174CD1DD}">
      <dgm:prSet/>
      <dgm:spPr/>
      <dgm:t>
        <a:bodyPr/>
        <a:lstStyle/>
        <a:p>
          <a:endParaRPr lang="en-US"/>
        </a:p>
      </dgm:t>
    </dgm:pt>
    <dgm:pt modelId="{938ACBEC-80F7-4D19-90C5-891CD5546BDF}">
      <dgm:prSet/>
      <dgm:spPr/>
      <dgm:t>
        <a:bodyPr/>
        <a:lstStyle/>
        <a:p>
          <a:r>
            <a:rPr lang="en-US"/>
            <a:t>Does not provide protection from claims of creditors or legatees</a:t>
          </a:r>
        </a:p>
      </dgm:t>
    </dgm:pt>
    <dgm:pt modelId="{F3CB40CA-6C39-4E7F-8F21-40BE0F525371}" type="parTrans" cxnId="{3AAD0F5F-3767-4CCE-8280-8CE0F7AF2303}">
      <dgm:prSet/>
      <dgm:spPr/>
      <dgm:t>
        <a:bodyPr/>
        <a:lstStyle/>
        <a:p>
          <a:endParaRPr lang="en-US"/>
        </a:p>
      </dgm:t>
    </dgm:pt>
    <dgm:pt modelId="{00AED635-FE0C-4234-ADFC-05D605E1D36B}" type="sibTrans" cxnId="{3AAD0F5F-3767-4CCE-8280-8CE0F7AF2303}">
      <dgm:prSet/>
      <dgm:spPr/>
      <dgm:t>
        <a:bodyPr/>
        <a:lstStyle/>
        <a:p>
          <a:endParaRPr lang="en-US"/>
        </a:p>
      </dgm:t>
    </dgm:pt>
    <dgm:pt modelId="{3013B841-DF3D-4FE3-B2E8-1A714EA836B9}" type="pres">
      <dgm:prSet presAssocID="{1F5C1D50-C157-4302-AC9E-BB8940FDA73F}" presName="outerComposite" presStyleCnt="0">
        <dgm:presLayoutVars>
          <dgm:chMax val="5"/>
          <dgm:dir/>
          <dgm:resizeHandles val="exact"/>
        </dgm:presLayoutVars>
      </dgm:prSet>
      <dgm:spPr/>
    </dgm:pt>
    <dgm:pt modelId="{CBC247A4-9DE2-48BF-9C21-1F3FEAF3CCDB}" type="pres">
      <dgm:prSet presAssocID="{1F5C1D50-C157-4302-AC9E-BB8940FDA73F}" presName="dummyMaxCanvas" presStyleCnt="0">
        <dgm:presLayoutVars/>
      </dgm:prSet>
      <dgm:spPr/>
    </dgm:pt>
    <dgm:pt modelId="{2D2A66D7-2CAC-445B-8E66-A780A3871F0D}" type="pres">
      <dgm:prSet presAssocID="{1F5C1D50-C157-4302-AC9E-BB8940FDA73F}" presName="ThreeNodes_1" presStyleLbl="node1" presStyleIdx="0" presStyleCnt="3">
        <dgm:presLayoutVars>
          <dgm:bulletEnabled val="1"/>
        </dgm:presLayoutVars>
      </dgm:prSet>
      <dgm:spPr/>
    </dgm:pt>
    <dgm:pt modelId="{4740A1EB-2D40-40EA-8AE5-E9D8CD9586A0}" type="pres">
      <dgm:prSet presAssocID="{1F5C1D50-C157-4302-AC9E-BB8940FDA73F}" presName="ThreeNodes_2" presStyleLbl="node1" presStyleIdx="1" presStyleCnt="3">
        <dgm:presLayoutVars>
          <dgm:bulletEnabled val="1"/>
        </dgm:presLayoutVars>
      </dgm:prSet>
      <dgm:spPr/>
    </dgm:pt>
    <dgm:pt modelId="{E3A62339-2237-4886-A76F-A670E98B1437}" type="pres">
      <dgm:prSet presAssocID="{1F5C1D50-C157-4302-AC9E-BB8940FDA73F}" presName="ThreeNodes_3" presStyleLbl="node1" presStyleIdx="2" presStyleCnt="3">
        <dgm:presLayoutVars>
          <dgm:bulletEnabled val="1"/>
        </dgm:presLayoutVars>
      </dgm:prSet>
      <dgm:spPr/>
    </dgm:pt>
    <dgm:pt modelId="{93438B33-FA96-4C16-BB25-B8EBBA90E716}" type="pres">
      <dgm:prSet presAssocID="{1F5C1D50-C157-4302-AC9E-BB8940FDA73F}" presName="ThreeConn_1-2" presStyleLbl="fgAccFollowNode1" presStyleIdx="0" presStyleCnt="2">
        <dgm:presLayoutVars>
          <dgm:bulletEnabled val="1"/>
        </dgm:presLayoutVars>
      </dgm:prSet>
      <dgm:spPr/>
    </dgm:pt>
    <dgm:pt modelId="{7B4CFD6B-4148-4E1C-9A3F-7F4C0BB54D02}" type="pres">
      <dgm:prSet presAssocID="{1F5C1D50-C157-4302-AC9E-BB8940FDA73F}" presName="ThreeConn_2-3" presStyleLbl="fgAccFollowNode1" presStyleIdx="1" presStyleCnt="2">
        <dgm:presLayoutVars>
          <dgm:bulletEnabled val="1"/>
        </dgm:presLayoutVars>
      </dgm:prSet>
      <dgm:spPr/>
    </dgm:pt>
    <dgm:pt modelId="{801E9172-0BBC-4C92-A106-996EF7F38D6E}" type="pres">
      <dgm:prSet presAssocID="{1F5C1D50-C157-4302-AC9E-BB8940FDA73F}" presName="ThreeNodes_1_text" presStyleLbl="node1" presStyleIdx="2" presStyleCnt="3">
        <dgm:presLayoutVars>
          <dgm:bulletEnabled val="1"/>
        </dgm:presLayoutVars>
      </dgm:prSet>
      <dgm:spPr/>
    </dgm:pt>
    <dgm:pt modelId="{B96687E1-AEE1-4B2F-9C7C-7A994419B102}" type="pres">
      <dgm:prSet presAssocID="{1F5C1D50-C157-4302-AC9E-BB8940FDA73F}" presName="ThreeNodes_2_text" presStyleLbl="node1" presStyleIdx="2" presStyleCnt="3">
        <dgm:presLayoutVars>
          <dgm:bulletEnabled val="1"/>
        </dgm:presLayoutVars>
      </dgm:prSet>
      <dgm:spPr/>
    </dgm:pt>
    <dgm:pt modelId="{DF5E3711-36E8-4C3A-9AFE-C3631E42E89E}" type="pres">
      <dgm:prSet presAssocID="{1F5C1D50-C157-4302-AC9E-BB8940FDA73F}" presName="ThreeNodes_3_text" presStyleLbl="node1" presStyleIdx="2" presStyleCnt="3">
        <dgm:presLayoutVars>
          <dgm:bulletEnabled val="1"/>
        </dgm:presLayoutVars>
      </dgm:prSet>
      <dgm:spPr/>
    </dgm:pt>
  </dgm:ptLst>
  <dgm:cxnLst>
    <dgm:cxn modelId="{2902B81A-992D-4258-B411-43016C602123}" srcId="{1F5C1D50-C157-4302-AC9E-BB8940FDA73F}" destId="{07704EF8-9ABD-4307-B659-D8947F894292}" srcOrd="0" destOrd="0" parTransId="{56A64E98-6B34-4889-A292-BC6A80370487}" sibTransId="{A9500B5D-E1D6-4698-AF62-1E89157B2E4F}"/>
    <dgm:cxn modelId="{166ED221-09F0-4ADB-96EB-B7FE5A5560C5}" type="presOf" srcId="{EB9B65B7-86D4-4EE0-81B2-37B4A57000E4}" destId="{7B4CFD6B-4148-4E1C-9A3F-7F4C0BB54D02}" srcOrd="0" destOrd="0" presId="urn:microsoft.com/office/officeart/2005/8/layout/vProcess5"/>
    <dgm:cxn modelId="{59F2AE3B-CA62-4A0D-A67B-EE757CC8AAA1}" type="presOf" srcId="{07704EF8-9ABD-4307-B659-D8947F894292}" destId="{2D2A66D7-2CAC-445B-8E66-A780A3871F0D}" srcOrd="0" destOrd="0" presId="urn:microsoft.com/office/officeart/2005/8/layout/vProcess5"/>
    <dgm:cxn modelId="{3AAD0F5F-3767-4CCE-8280-8CE0F7AF2303}" srcId="{1F5C1D50-C157-4302-AC9E-BB8940FDA73F}" destId="{938ACBEC-80F7-4D19-90C5-891CD5546BDF}" srcOrd="2" destOrd="0" parTransId="{F3CB40CA-6C39-4E7F-8F21-40BE0F525371}" sibTransId="{00AED635-FE0C-4234-ADFC-05D605E1D36B}"/>
    <dgm:cxn modelId="{0A87A362-F457-4B27-BB15-95FF174CD1DD}" srcId="{1F5C1D50-C157-4302-AC9E-BB8940FDA73F}" destId="{543B9160-F5B3-4891-A46A-5ACDF6C5CECA}" srcOrd="1" destOrd="0" parTransId="{9FFA06FE-D836-4C0C-AD89-AA6C50A44FD1}" sibTransId="{EB9B65B7-86D4-4EE0-81B2-37B4A57000E4}"/>
    <dgm:cxn modelId="{201D5C6A-22DB-4DC4-81AB-CD6CB9C64E11}" type="presOf" srcId="{A9500B5D-E1D6-4698-AF62-1E89157B2E4F}" destId="{93438B33-FA96-4C16-BB25-B8EBBA90E716}" srcOrd="0" destOrd="0" presId="urn:microsoft.com/office/officeart/2005/8/layout/vProcess5"/>
    <dgm:cxn modelId="{AD163955-8AAA-4532-AEBF-44E244C72146}" type="presOf" srcId="{543B9160-F5B3-4891-A46A-5ACDF6C5CECA}" destId="{4740A1EB-2D40-40EA-8AE5-E9D8CD9586A0}" srcOrd="0" destOrd="0" presId="urn:microsoft.com/office/officeart/2005/8/layout/vProcess5"/>
    <dgm:cxn modelId="{11F02B77-6497-4F1A-9356-84B69DCEC2AC}" type="presOf" srcId="{938ACBEC-80F7-4D19-90C5-891CD5546BDF}" destId="{E3A62339-2237-4886-A76F-A670E98B1437}" srcOrd="0" destOrd="0" presId="urn:microsoft.com/office/officeart/2005/8/layout/vProcess5"/>
    <dgm:cxn modelId="{DE272098-64D8-48B5-8D4B-53C7FCB07324}" type="presOf" srcId="{07704EF8-9ABD-4307-B659-D8947F894292}" destId="{801E9172-0BBC-4C92-A106-996EF7F38D6E}" srcOrd="1" destOrd="0" presId="urn:microsoft.com/office/officeart/2005/8/layout/vProcess5"/>
    <dgm:cxn modelId="{45D05CB9-C8D8-47D8-A0AC-34CDD424B837}" type="presOf" srcId="{1F5C1D50-C157-4302-AC9E-BB8940FDA73F}" destId="{3013B841-DF3D-4FE3-B2E8-1A714EA836B9}" srcOrd="0" destOrd="0" presId="urn:microsoft.com/office/officeart/2005/8/layout/vProcess5"/>
    <dgm:cxn modelId="{40F182C4-30A8-4915-8DB1-2B13C66CED4B}" type="presOf" srcId="{938ACBEC-80F7-4D19-90C5-891CD5546BDF}" destId="{DF5E3711-36E8-4C3A-9AFE-C3631E42E89E}" srcOrd="1" destOrd="0" presId="urn:microsoft.com/office/officeart/2005/8/layout/vProcess5"/>
    <dgm:cxn modelId="{DDC333EC-A924-4168-91A6-6FF9DB3B6629}" type="presOf" srcId="{543B9160-F5B3-4891-A46A-5ACDF6C5CECA}" destId="{B96687E1-AEE1-4B2F-9C7C-7A994419B102}" srcOrd="1" destOrd="0" presId="urn:microsoft.com/office/officeart/2005/8/layout/vProcess5"/>
    <dgm:cxn modelId="{6B569160-09A3-445A-9EE4-50E2E8F7AB02}" type="presParOf" srcId="{3013B841-DF3D-4FE3-B2E8-1A714EA836B9}" destId="{CBC247A4-9DE2-48BF-9C21-1F3FEAF3CCDB}" srcOrd="0" destOrd="0" presId="urn:microsoft.com/office/officeart/2005/8/layout/vProcess5"/>
    <dgm:cxn modelId="{81CC4C42-4CFA-4E71-B89F-206FB30D573C}" type="presParOf" srcId="{3013B841-DF3D-4FE3-B2E8-1A714EA836B9}" destId="{2D2A66D7-2CAC-445B-8E66-A780A3871F0D}" srcOrd="1" destOrd="0" presId="urn:microsoft.com/office/officeart/2005/8/layout/vProcess5"/>
    <dgm:cxn modelId="{637EA420-4DD7-4402-86FC-A4FF98518CA9}" type="presParOf" srcId="{3013B841-DF3D-4FE3-B2E8-1A714EA836B9}" destId="{4740A1EB-2D40-40EA-8AE5-E9D8CD9586A0}" srcOrd="2" destOrd="0" presId="urn:microsoft.com/office/officeart/2005/8/layout/vProcess5"/>
    <dgm:cxn modelId="{02695E73-35CC-4456-9E2A-7E5979813C95}" type="presParOf" srcId="{3013B841-DF3D-4FE3-B2E8-1A714EA836B9}" destId="{E3A62339-2237-4886-A76F-A670E98B1437}" srcOrd="3" destOrd="0" presId="urn:microsoft.com/office/officeart/2005/8/layout/vProcess5"/>
    <dgm:cxn modelId="{1AEBC0C7-B667-4932-98EA-6735911C0852}" type="presParOf" srcId="{3013B841-DF3D-4FE3-B2E8-1A714EA836B9}" destId="{93438B33-FA96-4C16-BB25-B8EBBA90E716}" srcOrd="4" destOrd="0" presId="urn:microsoft.com/office/officeart/2005/8/layout/vProcess5"/>
    <dgm:cxn modelId="{FAFEFF22-8F93-4EE0-B263-555F6A1CCF94}" type="presParOf" srcId="{3013B841-DF3D-4FE3-B2E8-1A714EA836B9}" destId="{7B4CFD6B-4148-4E1C-9A3F-7F4C0BB54D02}" srcOrd="5" destOrd="0" presId="urn:microsoft.com/office/officeart/2005/8/layout/vProcess5"/>
    <dgm:cxn modelId="{9A540005-C7F4-429C-A449-D45031CC58E9}" type="presParOf" srcId="{3013B841-DF3D-4FE3-B2E8-1A714EA836B9}" destId="{801E9172-0BBC-4C92-A106-996EF7F38D6E}" srcOrd="6" destOrd="0" presId="urn:microsoft.com/office/officeart/2005/8/layout/vProcess5"/>
    <dgm:cxn modelId="{5C7D720F-F863-4D9D-86A5-DFDB7EF838E9}" type="presParOf" srcId="{3013B841-DF3D-4FE3-B2E8-1A714EA836B9}" destId="{B96687E1-AEE1-4B2F-9C7C-7A994419B102}" srcOrd="7" destOrd="0" presId="urn:microsoft.com/office/officeart/2005/8/layout/vProcess5"/>
    <dgm:cxn modelId="{8EAAE07B-424D-4DBC-B6FE-D82C3580994E}" type="presParOf" srcId="{3013B841-DF3D-4FE3-B2E8-1A714EA836B9}" destId="{DF5E3711-36E8-4C3A-9AFE-C3631E42E89E}"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8FDFA3-1C59-4052-B3E2-4BC900993B1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A036581-ED64-4EE7-ADDE-FA6E0D79F493}">
      <dgm:prSet/>
      <dgm:spPr/>
      <dgm:t>
        <a:bodyPr/>
        <a:lstStyle/>
        <a:p>
          <a:pPr>
            <a:lnSpc>
              <a:spcPct val="100000"/>
            </a:lnSpc>
          </a:pPr>
          <a:r>
            <a:rPr lang="en-US" dirty="0"/>
            <a:t>Land Court Memo </a:t>
          </a:r>
          <a:r>
            <a:rPr lang="en-US"/>
            <a:t>Re: </a:t>
          </a:r>
          <a:r>
            <a:rPr lang="en-US" dirty="0"/>
            <a:t>Land Court Guideline 14. death: the effect upon registered land titles</a:t>
          </a:r>
        </a:p>
      </dgm:t>
    </dgm:pt>
    <dgm:pt modelId="{CAAAC333-2D9F-4823-AEFC-183A2F22EC54}" type="parTrans" cxnId="{75E78930-B395-44C1-84D7-CC86C93AF29C}">
      <dgm:prSet/>
      <dgm:spPr/>
      <dgm:t>
        <a:bodyPr/>
        <a:lstStyle/>
        <a:p>
          <a:endParaRPr lang="en-US"/>
        </a:p>
      </dgm:t>
    </dgm:pt>
    <dgm:pt modelId="{382F1F17-CFD5-40E5-8D90-44034FC21BD4}" type="sibTrans" cxnId="{75E78930-B395-44C1-84D7-CC86C93AF29C}">
      <dgm:prSet/>
      <dgm:spPr/>
      <dgm:t>
        <a:bodyPr/>
        <a:lstStyle/>
        <a:p>
          <a:pPr>
            <a:lnSpc>
              <a:spcPct val="100000"/>
            </a:lnSpc>
          </a:pPr>
          <a:endParaRPr lang="en-US"/>
        </a:p>
      </dgm:t>
    </dgm:pt>
    <dgm:pt modelId="{0F727518-E1FC-4AAB-8DF1-C08FF2C2BC1E}">
      <dgm:prSet/>
      <dgm:spPr/>
      <dgm:t>
        <a:bodyPr/>
        <a:lstStyle/>
        <a:p>
          <a:pPr>
            <a:lnSpc>
              <a:spcPct val="100000"/>
            </a:lnSpc>
          </a:pPr>
          <a:r>
            <a:rPr lang="en-US" dirty="0"/>
            <a:t>Land Court Guideline on LLC </a:t>
          </a:r>
        </a:p>
      </dgm:t>
    </dgm:pt>
    <dgm:pt modelId="{D6C4A52C-EE34-444B-BA75-5CE612522FED}" type="parTrans" cxnId="{42CF4C61-1978-431C-8311-A9161D28AB14}">
      <dgm:prSet/>
      <dgm:spPr/>
      <dgm:t>
        <a:bodyPr/>
        <a:lstStyle/>
        <a:p>
          <a:endParaRPr lang="en-US"/>
        </a:p>
      </dgm:t>
    </dgm:pt>
    <dgm:pt modelId="{C75EB813-ECD2-43B8-B2FF-25210E0D4C79}" type="sibTrans" cxnId="{42CF4C61-1978-431C-8311-A9161D28AB14}">
      <dgm:prSet/>
      <dgm:spPr/>
      <dgm:t>
        <a:bodyPr/>
        <a:lstStyle/>
        <a:p>
          <a:pPr>
            <a:lnSpc>
              <a:spcPct val="100000"/>
            </a:lnSpc>
          </a:pPr>
          <a:endParaRPr lang="en-US"/>
        </a:p>
      </dgm:t>
    </dgm:pt>
    <dgm:pt modelId="{A2744F4D-BF9D-4AD7-ADAD-8EC59152848D}">
      <dgm:prSet/>
      <dgm:spPr/>
      <dgm:t>
        <a:bodyPr/>
        <a:lstStyle/>
        <a:p>
          <a:pPr>
            <a:lnSpc>
              <a:spcPct val="100000"/>
            </a:lnSpc>
          </a:pPr>
          <a:r>
            <a:rPr lang="en-US" dirty="0"/>
            <a:t>Land Court Requirement: dates</a:t>
          </a:r>
        </a:p>
      </dgm:t>
    </dgm:pt>
    <dgm:pt modelId="{1E6E93BC-07D7-4626-8189-71981A30574A}" type="parTrans" cxnId="{B99FACF2-3BD7-4211-AAF2-9A9E9081E7F2}">
      <dgm:prSet/>
      <dgm:spPr/>
      <dgm:t>
        <a:bodyPr/>
        <a:lstStyle/>
        <a:p>
          <a:endParaRPr lang="en-US"/>
        </a:p>
      </dgm:t>
    </dgm:pt>
    <dgm:pt modelId="{2DC0DB5F-7DF4-49C7-A69C-85EF8D40A78E}" type="sibTrans" cxnId="{B99FACF2-3BD7-4211-AAF2-9A9E9081E7F2}">
      <dgm:prSet/>
      <dgm:spPr/>
      <dgm:t>
        <a:bodyPr/>
        <a:lstStyle/>
        <a:p>
          <a:pPr>
            <a:lnSpc>
              <a:spcPct val="100000"/>
            </a:lnSpc>
          </a:pPr>
          <a:endParaRPr lang="en-US"/>
        </a:p>
      </dgm:t>
    </dgm:pt>
    <dgm:pt modelId="{CA4B0404-178A-4845-994F-1B81FA15C54D}">
      <dgm:prSet/>
      <dgm:spPr/>
      <dgm:t>
        <a:bodyPr/>
        <a:lstStyle/>
        <a:p>
          <a:pPr>
            <a:lnSpc>
              <a:spcPct val="100000"/>
            </a:lnSpc>
          </a:pPr>
          <a:r>
            <a:rPr lang="en-US" dirty="0"/>
            <a:t>Land Court Memo: acknowledgments and powers of attorney</a:t>
          </a:r>
        </a:p>
      </dgm:t>
    </dgm:pt>
    <dgm:pt modelId="{E7F7EB4C-CACC-47B5-A041-41AA8F72F123}" type="parTrans" cxnId="{CCF1FCAB-727C-4444-BF0C-944BCECE8852}">
      <dgm:prSet/>
      <dgm:spPr/>
      <dgm:t>
        <a:bodyPr/>
        <a:lstStyle/>
        <a:p>
          <a:endParaRPr lang="en-US"/>
        </a:p>
      </dgm:t>
    </dgm:pt>
    <dgm:pt modelId="{E1A0097A-C410-4800-BA96-D8FE7D2A35FE}" type="sibTrans" cxnId="{CCF1FCAB-727C-4444-BF0C-944BCECE8852}">
      <dgm:prSet/>
      <dgm:spPr/>
      <dgm:t>
        <a:bodyPr/>
        <a:lstStyle/>
        <a:p>
          <a:endParaRPr lang="en-US"/>
        </a:p>
      </dgm:t>
    </dgm:pt>
    <dgm:pt modelId="{D508400B-8EBA-4E96-AE44-513FEB422218}" type="pres">
      <dgm:prSet presAssocID="{E88FDFA3-1C59-4052-B3E2-4BC900993B18}" presName="root" presStyleCnt="0">
        <dgm:presLayoutVars>
          <dgm:dir/>
          <dgm:resizeHandles val="exact"/>
        </dgm:presLayoutVars>
      </dgm:prSet>
      <dgm:spPr/>
    </dgm:pt>
    <dgm:pt modelId="{1982435C-B927-4990-A1FB-CC2C9AB025FB}" type="pres">
      <dgm:prSet presAssocID="{E88FDFA3-1C59-4052-B3E2-4BC900993B18}" presName="container" presStyleCnt="0">
        <dgm:presLayoutVars>
          <dgm:dir/>
          <dgm:resizeHandles val="exact"/>
        </dgm:presLayoutVars>
      </dgm:prSet>
      <dgm:spPr/>
    </dgm:pt>
    <dgm:pt modelId="{809C4E2D-69E2-4B9D-B17B-B983E23B6F52}" type="pres">
      <dgm:prSet presAssocID="{6A036581-ED64-4EE7-ADDE-FA6E0D79F493}" presName="compNode" presStyleCnt="0"/>
      <dgm:spPr/>
    </dgm:pt>
    <dgm:pt modelId="{76F379D1-137A-4F75-B053-155CBF14C3CC}" type="pres">
      <dgm:prSet presAssocID="{6A036581-ED64-4EE7-ADDE-FA6E0D79F493}" presName="iconBgRect" presStyleLbl="bgShp" presStyleIdx="0" presStyleCnt="4"/>
      <dgm:spPr/>
    </dgm:pt>
    <dgm:pt modelId="{F56199C7-F4EF-4787-983C-903EA1DB6107}" type="pres">
      <dgm:prSet presAssocID="{6A036581-ED64-4EE7-ADDE-FA6E0D79F49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vel"/>
        </a:ext>
      </dgm:extLst>
    </dgm:pt>
    <dgm:pt modelId="{24EFCDB9-1324-47E1-B457-7A87A49FD54E}" type="pres">
      <dgm:prSet presAssocID="{6A036581-ED64-4EE7-ADDE-FA6E0D79F493}" presName="spaceRect" presStyleCnt="0"/>
      <dgm:spPr/>
    </dgm:pt>
    <dgm:pt modelId="{DD86E5B4-C3CC-4824-BF79-32A28665EE5E}" type="pres">
      <dgm:prSet presAssocID="{6A036581-ED64-4EE7-ADDE-FA6E0D79F493}" presName="textRect" presStyleLbl="revTx" presStyleIdx="0" presStyleCnt="4">
        <dgm:presLayoutVars>
          <dgm:chMax val="1"/>
          <dgm:chPref val="1"/>
        </dgm:presLayoutVars>
      </dgm:prSet>
      <dgm:spPr/>
    </dgm:pt>
    <dgm:pt modelId="{3E2B9FB6-0E66-4BF7-80EA-A73BBBD54798}" type="pres">
      <dgm:prSet presAssocID="{382F1F17-CFD5-40E5-8D90-44034FC21BD4}" presName="sibTrans" presStyleLbl="sibTrans2D1" presStyleIdx="0" presStyleCnt="0"/>
      <dgm:spPr/>
    </dgm:pt>
    <dgm:pt modelId="{A918177A-D1FB-45F4-BC97-89AB0BC86E25}" type="pres">
      <dgm:prSet presAssocID="{0F727518-E1FC-4AAB-8DF1-C08FF2C2BC1E}" presName="compNode" presStyleCnt="0"/>
      <dgm:spPr/>
    </dgm:pt>
    <dgm:pt modelId="{5E1B50E9-8CA3-4F49-97B7-1AA2C5EBB11D}" type="pres">
      <dgm:prSet presAssocID="{0F727518-E1FC-4AAB-8DF1-C08FF2C2BC1E}" presName="iconBgRect" presStyleLbl="bgShp" presStyleIdx="1" presStyleCnt="4"/>
      <dgm:spPr/>
    </dgm:pt>
    <dgm:pt modelId="{6C27F67E-B5D4-446B-829A-A05919075212}" type="pres">
      <dgm:prSet presAssocID="{0F727518-E1FC-4AAB-8DF1-C08FF2C2BC1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ales of Justice"/>
        </a:ext>
      </dgm:extLst>
    </dgm:pt>
    <dgm:pt modelId="{135D37DB-F731-40F9-89E1-12B25EC448E3}" type="pres">
      <dgm:prSet presAssocID="{0F727518-E1FC-4AAB-8DF1-C08FF2C2BC1E}" presName="spaceRect" presStyleCnt="0"/>
      <dgm:spPr/>
    </dgm:pt>
    <dgm:pt modelId="{7018FA0C-E4BB-4CD5-BA3F-93FDBD29DC1A}" type="pres">
      <dgm:prSet presAssocID="{0F727518-E1FC-4AAB-8DF1-C08FF2C2BC1E}" presName="textRect" presStyleLbl="revTx" presStyleIdx="1" presStyleCnt="4">
        <dgm:presLayoutVars>
          <dgm:chMax val="1"/>
          <dgm:chPref val="1"/>
        </dgm:presLayoutVars>
      </dgm:prSet>
      <dgm:spPr/>
    </dgm:pt>
    <dgm:pt modelId="{EA1B4F2D-8D5C-464F-B7C1-DB3CAC211371}" type="pres">
      <dgm:prSet presAssocID="{C75EB813-ECD2-43B8-B2FF-25210E0D4C79}" presName="sibTrans" presStyleLbl="sibTrans2D1" presStyleIdx="0" presStyleCnt="0"/>
      <dgm:spPr/>
    </dgm:pt>
    <dgm:pt modelId="{FD0F6479-CD11-4E2C-9973-C59E81889F32}" type="pres">
      <dgm:prSet presAssocID="{A2744F4D-BF9D-4AD7-ADAD-8EC59152848D}" presName="compNode" presStyleCnt="0"/>
      <dgm:spPr/>
    </dgm:pt>
    <dgm:pt modelId="{17905F3A-F7EA-4FC4-9305-C0DB37C845DA}" type="pres">
      <dgm:prSet presAssocID="{A2744F4D-BF9D-4AD7-ADAD-8EC59152848D}" presName="iconBgRect" presStyleLbl="bgShp" presStyleIdx="2" presStyleCnt="4"/>
      <dgm:spPr/>
    </dgm:pt>
    <dgm:pt modelId="{ECE43C2E-2892-4F6B-8D6A-80442F94E4BD}" type="pres">
      <dgm:prSet presAssocID="{A2744F4D-BF9D-4AD7-ADAD-8EC59152848D}" presName="iconRect" presStyleLbl="node1" presStyleIdx="2" presStyleCnt="4"/>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ily Calendar"/>
        </a:ext>
      </dgm:extLst>
    </dgm:pt>
    <dgm:pt modelId="{A9F25561-6358-4D6A-86E1-AE72359ACE58}" type="pres">
      <dgm:prSet presAssocID="{A2744F4D-BF9D-4AD7-ADAD-8EC59152848D}" presName="spaceRect" presStyleCnt="0"/>
      <dgm:spPr/>
    </dgm:pt>
    <dgm:pt modelId="{5C0ED8A4-3AA0-4953-8B96-9210899D4416}" type="pres">
      <dgm:prSet presAssocID="{A2744F4D-BF9D-4AD7-ADAD-8EC59152848D}" presName="textRect" presStyleLbl="revTx" presStyleIdx="2" presStyleCnt="4">
        <dgm:presLayoutVars>
          <dgm:chMax val="1"/>
          <dgm:chPref val="1"/>
        </dgm:presLayoutVars>
      </dgm:prSet>
      <dgm:spPr/>
    </dgm:pt>
    <dgm:pt modelId="{F73A6F8F-A2AA-4C45-B257-4135FD2A8D45}" type="pres">
      <dgm:prSet presAssocID="{2DC0DB5F-7DF4-49C7-A69C-85EF8D40A78E}" presName="sibTrans" presStyleLbl="sibTrans2D1" presStyleIdx="0" presStyleCnt="0"/>
      <dgm:spPr/>
    </dgm:pt>
    <dgm:pt modelId="{57514BFD-6D42-489D-97F9-0F0A8D3C8A21}" type="pres">
      <dgm:prSet presAssocID="{CA4B0404-178A-4845-994F-1B81FA15C54D}" presName="compNode" presStyleCnt="0"/>
      <dgm:spPr/>
    </dgm:pt>
    <dgm:pt modelId="{F6C7EAF1-BF5C-4626-B007-0BD9242C062D}" type="pres">
      <dgm:prSet presAssocID="{CA4B0404-178A-4845-994F-1B81FA15C54D}" presName="iconBgRect" presStyleLbl="bgShp" presStyleIdx="3" presStyleCnt="4"/>
      <dgm:spPr/>
    </dgm:pt>
    <dgm:pt modelId="{C45DFC85-AF0B-47E6-B759-AB283787F125}" type="pres">
      <dgm:prSet presAssocID="{CA4B0404-178A-4845-994F-1B81FA15C54D}" presName="iconRect" presStyleLbl="node1" presStyleIdx="3" presStyleCnt="4"/>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a:ext>
      </dgm:extLst>
    </dgm:pt>
    <dgm:pt modelId="{3CC8842C-0237-407F-A60E-DA26147405EE}" type="pres">
      <dgm:prSet presAssocID="{CA4B0404-178A-4845-994F-1B81FA15C54D}" presName="spaceRect" presStyleCnt="0"/>
      <dgm:spPr/>
    </dgm:pt>
    <dgm:pt modelId="{317133E7-96D3-4C11-8C51-F2AFC33C1368}" type="pres">
      <dgm:prSet presAssocID="{CA4B0404-178A-4845-994F-1B81FA15C54D}" presName="textRect" presStyleLbl="revTx" presStyleIdx="3" presStyleCnt="4">
        <dgm:presLayoutVars>
          <dgm:chMax val="1"/>
          <dgm:chPref val="1"/>
        </dgm:presLayoutVars>
      </dgm:prSet>
      <dgm:spPr/>
    </dgm:pt>
  </dgm:ptLst>
  <dgm:cxnLst>
    <dgm:cxn modelId="{778E232C-8D45-4A3F-8BBA-D9FB128E280C}" type="presOf" srcId="{382F1F17-CFD5-40E5-8D90-44034FC21BD4}" destId="{3E2B9FB6-0E66-4BF7-80EA-A73BBBD54798}" srcOrd="0" destOrd="0" presId="urn:microsoft.com/office/officeart/2018/2/layout/IconCircleList"/>
    <dgm:cxn modelId="{75E78930-B395-44C1-84D7-CC86C93AF29C}" srcId="{E88FDFA3-1C59-4052-B3E2-4BC900993B18}" destId="{6A036581-ED64-4EE7-ADDE-FA6E0D79F493}" srcOrd="0" destOrd="0" parTransId="{CAAAC333-2D9F-4823-AEFC-183A2F22EC54}" sibTransId="{382F1F17-CFD5-40E5-8D90-44034FC21BD4}"/>
    <dgm:cxn modelId="{42CF4C61-1978-431C-8311-A9161D28AB14}" srcId="{E88FDFA3-1C59-4052-B3E2-4BC900993B18}" destId="{0F727518-E1FC-4AAB-8DF1-C08FF2C2BC1E}" srcOrd="1" destOrd="0" parTransId="{D6C4A52C-EE34-444B-BA75-5CE612522FED}" sibTransId="{C75EB813-ECD2-43B8-B2FF-25210E0D4C79}"/>
    <dgm:cxn modelId="{A7234367-EDC7-4C7E-A2B2-7420BC30DA23}" type="presOf" srcId="{E88FDFA3-1C59-4052-B3E2-4BC900993B18}" destId="{D508400B-8EBA-4E96-AE44-513FEB422218}" srcOrd="0" destOrd="0" presId="urn:microsoft.com/office/officeart/2018/2/layout/IconCircleList"/>
    <dgm:cxn modelId="{E35D408B-5AA8-4213-AFCF-F2D73EA5FF57}" type="presOf" srcId="{0F727518-E1FC-4AAB-8DF1-C08FF2C2BC1E}" destId="{7018FA0C-E4BB-4CD5-BA3F-93FDBD29DC1A}" srcOrd="0" destOrd="0" presId="urn:microsoft.com/office/officeart/2018/2/layout/IconCircleList"/>
    <dgm:cxn modelId="{672D37A2-F6D0-413B-9F1B-F5EF03734E3D}" type="presOf" srcId="{A2744F4D-BF9D-4AD7-ADAD-8EC59152848D}" destId="{5C0ED8A4-3AA0-4953-8B96-9210899D4416}" srcOrd="0" destOrd="0" presId="urn:microsoft.com/office/officeart/2018/2/layout/IconCircleList"/>
    <dgm:cxn modelId="{CCF1FCAB-727C-4444-BF0C-944BCECE8852}" srcId="{E88FDFA3-1C59-4052-B3E2-4BC900993B18}" destId="{CA4B0404-178A-4845-994F-1B81FA15C54D}" srcOrd="3" destOrd="0" parTransId="{E7F7EB4C-CACC-47B5-A041-41AA8F72F123}" sibTransId="{E1A0097A-C410-4800-BA96-D8FE7D2A35FE}"/>
    <dgm:cxn modelId="{25249FB2-15D1-4390-B606-A65FBED5CA7A}" type="presOf" srcId="{CA4B0404-178A-4845-994F-1B81FA15C54D}" destId="{317133E7-96D3-4C11-8C51-F2AFC33C1368}" srcOrd="0" destOrd="0" presId="urn:microsoft.com/office/officeart/2018/2/layout/IconCircleList"/>
    <dgm:cxn modelId="{8FDDD8DF-D51B-48B0-B481-485A2AA20502}" type="presOf" srcId="{2DC0DB5F-7DF4-49C7-A69C-85EF8D40A78E}" destId="{F73A6F8F-A2AA-4C45-B257-4135FD2A8D45}" srcOrd="0" destOrd="0" presId="urn:microsoft.com/office/officeart/2018/2/layout/IconCircleList"/>
    <dgm:cxn modelId="{F6BD76E3-0290-442F-B633-D9881DDFA0E1}" type="presOf" srcId="{6A036581-ED64-4EE7-ADDE-FA6E0D79F493}" destId="{DD86E5B4-C3CC-4824-BF79-32A28665EE5E}" srcOrd="0" destOrd="0" presId="urn:microsoft.com/office/officeart/2018/2/layout/IconCircleList"/>
    <dgm:cxn modelId="{ABBBDFED-B8C4-4BBA-8A96-3395BFF4D8EE}" type="presOf" srcId="{C75EB813-ECD2-43B8-B2FF-25210E0D4C79}" destId="{EA1B4F2D-8D5C-464F-B7C1-DB3CAC211371}" srcOrd="0" destOrd="0" presId="urn:microsoft.com/office/officeart/2018/2/layout/IconCircleList"/>
    <dgm:cxn modelId="{B99FACF2-3BD7-4211-AAF2-9A9E9081E7F2}" srcId="{E88FDFA3-1C59-4052-B3E2-4BC900993B18}" destId="{A2744F4D-BF9D-4AD7-ADAD-8EC59152848D}" srcOrd="2" destOrd="0" parTransId="{1E6E93BC-07D7-4626-8189-71981A30574A}" sibTransId="{2DC0DB5F-7DF4-49C7-A69C-85EF8D40A78E}"/>
    <dgm:cxn modelId="{BD3397B4-7FDE-4FEA-8639-42FDAA4B68AE}" type="presParOf" srcId="{D508400B-8EBA-4E96-AE44-513FEB422218}" destId="{1982435C-B927-4990-A1FB-CC2C9AB025FB}" srcOrd="0" destOrd="0" presId="urn:microsoft.com/office/officeart/2018/2/layout/IconCircleList"/>
    <dgm:cxn modelId="{9AD4326D-0E9E-45E4-A58F-EF81052721D2}" type="presParOf" srcId="{1982435C-B927-4990-A1FB-CC2C9AB025FB}" destId="{809C4E2D-69E2-4B9D-B17B-B983E23B6F52}" srcOrd="0" destOrd="0" presId="urn:microsoft.com/office/officeart/2018/2/layout/IconCircleList"/>
    <dgm:cxn modelId="{EE508682-3A08-4A9C-A5D0-17D6FBF4A94F}" type="presParOf" srcId="{809C4E2D-69E2-4B9D-B17B-B983E23B6F52}" destId="{76F379D1-137A-4F75-B053-155CBF14C3CC}" srcOrd="0" destOrd="0" presId="urn:microsoft.com/office/officeart/2018/2/layout/IconCircleList"/>
    <dgm:cxn modelId="{324A603F-07A4-42E3-AE9E-6EA0CE06B6E4}" type="presParOf" srcId="{809C4E2D-69E2-4B9D-B17B-B983E23B6F52}" destId="{F56199C7-F4EF-4787-983C-903EA1DB6107}" srcOrd="1" destOrd="0" presId="urn:microsoft.com/office/officeart/2018/2/layout/IconCircleList"/>
    <dgm:cxn modelId="{CD15468C-5B75-4F01-9F01-FD66B0C78A6B}" type="presParOf" srcId="{809C4E2D-69E2-4B9D-B17B-B983E23B6F52}" destId="{24EFCDB9-1324-47E1-B457-7A87A49FD54E}" srcOrd="2" destOrd="0" presId="urn:microsoft.com/office/officeart/2018/2/layout/IconCircleList"/>
    <dgm:cxn modelId="{5CCB97A1-B2C7-4080-8409-BDA00282C591}" type="presParOf" srcId="{809C4E2D-69E2-4B9D-B17B-B983E23B6F52}" destId="{DD86E5B4-C3CC-4824-BF79-32A28665EE5E}" srcOrd="3" destOrd="0" presId="urn:microsoft.com/office/officeart/2018/2/layout/IconCircleList"/>
    <dgm:cxn modelId="{9F8A555F-0902-4934-A20A-35B3909CD3D8}" type="presParOf" srcId="{1982435C-B927-4990-A1FB-CC2C9AB025FB}" destId="{3E2B9FB6-0E66-4BF7-80EA-A73BBBD54798}" srcOrd="1" destOrd="0" presId="urn:microsoft.com/office/officeart/2018/2/layout/IconCircleList"/>
    <dgm:cxn modelId="{BD16989F-CC65-4DF5-9ABD-81AE0F5C722D}" type="presParOf" srcId="{1982435C-B927-4990-A1FB-CC2C9AB025FB}" destId="{A918177A-D1FB-45F4-BC97-89AB0BC86E25}" srcOrd="2" destOrd="0" presId="urn:microsoft.com/office/officeart/2018/2/layout/IconCircleList"/>
    <dgm:cxn modelId="{57267BFB-8B24-449B-8E9B-1EE3FD49D4DE}" type="presParOf" srcId="{A918177A-D1FB-45F4-BC97-89AB0BC86E25}" destId="{5E1B50E9-8CA3-4F49-97B7-1AA2C5EBB11D}" srcOrd="0" destOrd="0" presId="urn:microsoft.com/office/officeart/2018/2/layout/IconCircleList"/>
    <dgm:cxn modelId="{75A1917E-E7B0-434A-8AD6-C089E2F0CAE1}" type="presParOf" srcId="{A918177A-D1FB-45F4-BC97-89AB0BC86E25}" destId="{6C27F67E-B5D4-446B-829A-A05919075212}" srcOrd="1" destOrd="0" presId="urn:microsoft.com/office/officeart/2018/2/layout/IconCircleList"/>
    <dgm:cxn modelId="{4C403E6C-8E54-44D7-B8CB-FABEABB73A1F}" type="presParOf" srcId="{A918177A-D1FB-45F4-BC97-89AB0BC86E25}" destId="{135D37DB-F731-40F9-89E1-12B25EC448E3}" srcOrd="2" destOrd="0" presId="urn:microsoft.com/office/officeart/2018/2/layout/IconCircleList"/>
    <dgm:cxn modelId="{DC21FA11-9ABC-4279-ABBB-9434419288C7}" type="presParOf" srcId="{A918177A-D1FB-45F4-BC97-89AB0BC86E25}" destId="{7018FA0C-E4BB-4CD5-BA3F-93FDBD29DC1A}" srcOrd="3" destOrd="0" presId="urn:microsoft.com/office/officeart/2018/2/layout/IconCircleList"/>
    <dgm:cxn modelId="{6F7CF774-91D2-40C6-B78E-8CEA4CB90339}" type="presParOf" srcId="{1982435C-B927-4990-A1FB-CC2C9AB025FB}" destId="{EA1B4F2D-8D5C-464F-B7C1-DB3CAC211371}" srcOrd="3" destOrd="0" presId="urn:microsoft.com/office/officeart/2018/2/layout/IconCircleList"/>
    <dgm:cxn modelId="{0C8A7B26-6FCA-4787-852D-41154866BF3A}" type="presParOf" srcId="{1982435C-B927-4990-A1FB-CC2C9AB025FB}" destId="{FD0F6479-CD11-4E2C-9973-C59E81889F32}" srcOrd="4" destOrd="0" presId="urn:microsoft.com/office/officeart/2018/2/layout/IconCircleList"/>
    <dgm:cxn modelId="{6800B265-C9C6-41A9-8F39-B76D72134632}" type="presParOf" srcId="{FD0F6479-CD11-4E2C-9973-C59E81889F32}" destId="{17905F3A-F7EA-4FC4-9305-C0DB37C845DA}" srcOrd="0" destOrd="0" presId="urn:microsoft.com/office/officeart/2018/2/layout/IconCircleList"/>
    <dgm:cxn modelId="{8F937041-BB20-4E95-B392-244424452353}" type="presParOf" srcId="{FD0F6479-CD11-4E2C-9973-C59E81889F32}" destId="{ECE43C2E-2892-4F6B-8D6A-80442F94E4BD}" srcOrd="1" destOrd="0" presId="urn:microsoft.com/office/officeart/2018/2/layout/IconCircleList"/>
    <dgm:cxn modelId="{3794E37C-573D-46DC-9C27-976912592EE4}" type="presParOf" srcId="{FD0F6479-CD11-4E2C-9973-C59E81889F32}" destId="{A9F25561-6358-4D6A-86E1-AE72359ACE58}" srcOrd="2" destOrd="0" presId="urn:microsoft.com/office/officeart/2018/2/layout/IconCircleList"/>
    <dgm:cxn modelId="{A7716D24-3AD5-448C-BDD9-B1828C01B48D}" type="presParOf" srcId="{FD0F6479-CD11-4E2C-9973-C59E81889F32}" destId="{5C0ED8A4-3AA0-4953-8B96-9210899D4416}" srcOrd="3" destOrd="0" presId="urn:microsoft.com/office/officeart/2018/2/layout/IconCircleList"/>
    <dgm:cxn modelId="{47929BEF-B904-4FD8-855F-4F27DE1026B4}" type="presParOf" srcId="{1982435C-B927-4990-A1FB-CC2C9AB025FB}" destId="{F73A6F8F-A2AA-4C45-B257-4135FD2A8D45}" srcOrd="5" destOrd="0" presId="urn:microsoft.com/office/officeart/2018/2/layout/IconCircleList"/>
    <dgm:cxn modelId="{A033209B-0D31-48E9-B1B9-16B024C32B60}" type="presParOf" srcId="{1982435C-B927-4990-A1FB-CC2C9AB025FB}" destId="{57514BFD-6D42-489D-97F9-0F0A8D3C8A21}" srcOrd="6" destOrd="0" presId="urn:microsoft.com/office/officeart/2018/2/layout/IconCircleList"/>
    <dgm:cxn modelId="{4ED58705-74E6-4D8C-B467-A3795A68E6E3}" type="presParOf" srcId="{57514BFD-6D42-489D-97F9-0F0A8D3C8A21}" destId="{F6C7EAF1-BF5C-4626-B007-0BD9242C062D}" srcOrd="0" destOrd="0" presId="urn:microsoft.com/office/officeart/2018/2/layout/IconCircleList"/>
    <dgm:cxn modelId="{BA23E689-778A-4F2B-8E1D-609E6332956D}" type="presParOf" srcId="{57514BFD-6D42-489D-97F9-0F0A8D3C8A21}" destId="{C45DFC85-AF0B-47E6-B759-AB283787F125}" srcOrd="1" destOrd="0" presId="urn:microsoft.com/office/officeart/2018/2/layout/IconCircleList"/>
    <dgm:cxn modelId="{3B73CD66-6F5F-416B-9C55-5BEA9BA59360}" type="presParOf" srcId="{57514BFD-6D42-489D-97F9-0F0A8D3C8A21}" destId="{3CC8842C-0237-407F-A60E-DA26147405EE}" srcOrd="2" destOrd="0" presId="urn:microsoft.com/office/officeart/2018/2/layout/IconCircleList"/>
    <dgm:cxn modelId="{03A71D04-1290-4B5E-BEDA-345C6286B33D}" type="presParOf" srcId="{57514BFD-6D42-489D-97F9-0F0A8D3C8A21}" destId="{317133E7-96D3-4C11-8C51-F2AFC33C136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11CB2BA1-8650-403B-9260-A2CB74B479A9}"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F6B63F8-6F67-49BC-A41D-46689E035735}">
      <dgm:prSet/>
      <dgm:spPr/>
      <dgm:t>
        <a:bodyPr/>
        <a:lstStyle/>
        <a:p>
          <a:r>
            <a:rPr lang="en-US"/>
            <a:t>Date must be inserted immediately before, or next to, the Grantor’s signature</a:t>
          </a:r>
        </a:p>
      </dgm:t>
    </dgm:pt>
    <dgm:pt modelId="{1668E50D-0B04-4FC7-8ADD-2F25A0CD84ED}" type="parTrans" cxnId="{A584E4E9-AF96-4B08-89E5-792FEB9AACAE}">
      <dgm:prSet/>
      <dgm:spPr/>
      <dgm:t>
        <a:bodyPr/>
        <a:lstStyle/>
        <a:p>
          <a:endParaRPr lang="en-US"/>
        </a:p>
      </dgm:t>
    </dgm:pt>
    <dgm:pt modelId="{EC0FB639-0E20-488F-AA5F-2A91C8B621F8}" type="sibTrans" cxnId="{A584E4E9-AF96-4B08-89E5-792FEB9AACAE}">
      <dgm:prSet/>
      <dgm:spPr/>
      <dgm:t>
        <a:bodyPr/>
        <a:lstStyle/>
        <a:p>
          <a:endParaRPr lang="en-US"/>
        </a:p>
      </dgm:t>
    </dgm:pt>
    <dgm:pt modelId="{B7DD1AC7-ECEB-48DE-8A2F-8C50B1BA272E}">
      <dgm:prSet/>
      <dgm:spPr/>
      <dgm:t>
        <a:bodyPr/>
        <a:lstStyle/>
        <a:p>
          <a:r>
            <a:rPr lang="en-US"/>
            <a:t>This applies to both Deeds and Mortgages</a:t>
          </a:r>
        </a:p>
      </dgm:t>
    </dgm:pt>
    <dgm:pt modelId="{F0D4539C-DD8B-4680-AE62-3094D1CC81EC}" type="parTrans" cxnId="{3ED7125E-8027-4FC4-A223-562742058FE4}">
      <dgm:prSet/>
      <dgm:spPr/>
      <dgm:t>
        <a:bodyPr/>
        <a:lstStyle/>
        <a:p>
          <a:endParaRPr lang="en-US"/>
        </a:p>
      </dgm:t>
    </dgm:pt>
    <dgm:pt modelId="{3798FD68-9D93-4857-8355-92BF6E96DEE7}" type="sibTrans" cxnId="{3ED7125E-8027-4FC4-A223-562742058FE4}">
      <dgm:prSet/>
      <dgm:spPr/>
      <dgm:t>
        <a:bodyPr/>
        <a:lstStyle/>
        <a:p>
          <a:endParaRPr lang="en-US"/>
        </a:p>
      </dgm:t>
    </dgm:pt>
    <dgm:pt modelId="{ECF300E2-205E-45C0-BF06-F7A50AAC5632}" type="pres">
      <dgm:prSet presAssocID="{11CB2BA1-8650-403B-9260-A2CB74B479A9}" presName="linear" presStyleCnt="0">
        <dgm:presLayoutVars>
          <dgm:animLvl val="lvl"/>
          <dgm:resizeHandles val="exact"/>
        </dgm:presLayoutVars>
      </dgm:prSet>
      <dgm:spPr/>
    </dgm:pt>
    <dgm:pt modelId="{CA16A7A3-AADE-476B-94BC-C1CEF1CA42D1}" type="pres">
      <dgm:prSet presAssocID="{1F6B63F8-6F67-49BC-A41D-46689E035735}" presName="parentText" presStyleLbl="node1" presStyleIdx="0" presStyleCnt="2">
        <dgm:presLayoutVars>
          <dgm:chMax val="0"/>
          <dgm:bulletEnabled val="1"/>
        </dgm:presLayoutVars>
      </dgm:prSet>
      <dgm:spPr/>
    </dgm:pt>
    <dgm:pt modelId="{81799E7F-DCF8-4DAF-A44B-AF9AAEC37D5F}" type="pres">
      <dgm:prSet presAssocID="{EC0FB639-0E20-488F-AA5F-2A91C8B621F8}" presName="spacer" presStyleCnt="0"/>
      <dgm:spPr/>
    </dgm:pt>
    <dgm:pt modelId="{CE613566-E423-4947-B568-AFB84EC19326}" type="pres">
      <dgm:prSet presAssocID="{B7DD1AC7-ECEB-48DE-8A2F-8C50B1BA272E}" presName="parentText" presStyleLbl="node1" presStyleIdx="1" presStyleCnt="2">
        <dgm:presLayoutVars>
          <dgm:chMax val="0"/>
          <dgm:bulletEnabled val="1"/>
        </dgm:presLayoutVars>
      </dgm:prSet>
      <dgm:spPr/>
    </dgm:pt>
  </dgm:ptLst>
  <dgm:cxnLst>
    <dgm:cxn modelId="{3ED7125E-8027-4FC4-A223-562742058FE4}" srcId="{11CB2BA1-8650-403B-9260-A2CB74B479A9}" destId="{B7DD1AC7-ECEB-48DE-8A2F-8C50B1BA272E}" srcOrd="1" destOrd="0" parTransId="{F0D4539C-DD8B-4680-AE62-3094D1CC81EC}" sibTransId="{3798FD68-9D93-4857-8355-92BF6E96DEE7}"/>
    <dgm:cxn modelId="{FBC4B59D-A786-4C3D-9928-5F6432A2629D}" type="presOf" srcId="{B7DD1AC7-ECEB-48DE-8A2F-8C50B1BA272E}" destId="{CE613566-E423-4947-B568-AFB84EC19326}" srcOrd="0" destOrd="0" presId="urn:microsoft.com/office/officeart/2005/8/layout/vList2"/>
    <dgm:cxn modelId="{CC1F5FB3-74BA-454A-BFFA-138EE16CCC0B}" type="presOf" srcId="{11CB2BA1-8650-403B-9260-A2CB74B479A9}" destId="{ECF300E2-205E-45C0-BF06-F7A50AAC5632}" srcOrd="0" destOrd="0" presId="urn:microsoft.com/office/officeart/2005/8/layout/vList2"/>
    <dgm:cxn modelId="{A584E4E9-AF96-4B08-89E5-792FEB9AACAE}" srcId="{11CB2BA1-8650-403B-9260-A2CB74B479A9}" destId="{1F6B63F8-6F67-49BC-A41D-46689E035735}" srcOrd="0" destOrd="0" parTransId="{1668E50D-0B04-4FC7-8ADD-2F25A0CD84ED}" sibTransId="{EC0FB639-0E20-488F-AA5F-2A91C8B621F8}"/>
    <dgm:cxn modelId="{332AACFB-8B71-4A1D-98EC-43041A662530}" type="presOf" srcId="{1F6B63F8-6F67-49BC-A41D-46689E035735}" destId="{CA16A7A3-AADE-476B-94BC-C1CEF1CA42D1}" srcOrd="0" destOrd="0" presId="urn:microsoft.com/office/officeart/2005/8/layout/vList2"/>
    <dgm:cxn modelId="{2CD81980-4500-4116-8D44-1C7B3CC94F80}" type="presParOf" srcId="{ECF300E2-205E-45C0-BF06-F7A50AAC5632}" destId="{CA16A7A3-AADE-476B-94BC-C1CEF1CA42D1}" srcOrd="0" destOrd="0" presId="urn:microsoft.com/office/officeart/2005/8/layout/vList2"/>
    <dgm:cxn modelId="{BC897F3B-EA9A-444F-B4FC-9BBE184FCCF5}" type="presParOf" srcId="{ECF300E2-205E-45C0-BF06-F7A50AAC5632}" destId="{81799E7F-DCF8-4DAF-A44B-AF9AAEC37D5F}" srcOrd="1" destOrd="0" presId="urn:microsoft.com/office/officeart/2005/8/layout/vList2"/>
    <dgm:cxn modelId="{5C1305D1-8D97-4AAB-9E92-D86259E2C008}" type="presParOf" srcId="{ECF300E2-205E-45C0-BF06-F7A50AAC5632}" destId="{CE613566-E423-4947-B568-AFB84EC1932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9120D-7DB2-447A-A09D-A79B98226D3A}">
      <dsp:nvSpPr>
        <dsp:cNvPr id="0" name=""/>
        <dsp:cNvSpPr/>
      </dsp:nvSpPr>
      <dsp:spPr>
        <a:xfrm>
          <a:off x="0" y="7138"/>
          <a:ext cx="7559504" cy="1432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Trust is not recorded at the registry of deeds</a:t>
          </a:r>
        </a:p>
      </dsp:txBody>
      <dsp:txXfrm>
        <a:off x="69908" y="77046"/>
        <a:ext cx="7419688" cy="1292264"/>
      </dsp:txXfrm>
    </dsp:sp>
    <dsp:sp modelId="{7BD43F97-E7D4-438B-9321-C520D13C13D1}">
      <dsp:nvSpPr>
        <dsp:cNvPr id="0" name=""/>
        <dsp:cNvSpPr/>
      </dsp:nvSpPr>
      <dsp:spPr>
        <a:xfrm>
          <a:off x="0" y="1439218"/>
          <a:ext cx="7559504" cy="13786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14"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Trustee Certificate pursuant to M.G.L. c. 184, Section 35</a:t>
          </a:r>
        </a:p>
        <a:p>
          <a:pPr marL="285750" lvl="1" indent="-285750" algn="l" defTabSz="1244600">
            <a:lnSpc>
              <a:spcPct val="90000"/>
            </a:lnSpc>
            <a:spcBef>
              <a:spcPct val="0"/>
            </a:spcBef>
            <a:spcAft>
              <a:spcPct val="20000"/>
            </a:spcAft>
            <a:buChar char="•"/>
          </a:pPr>
          <a:r>
            <a:rPr lang="en-US" sz="2800" kern="1200"/>
            <a:t>REBA Form 35</a:t>
          </a:r>
        </a:p>
      </dsp:txBody>
      <dsp:txXfrm>
        <a:off x="0" y="1439218"/>
        <a:ext cx="7559504" cy="1378620"/>
      </dsp:txXfrm>
    </dsp:sp>
    <dsp:sp modelId="{FA66E6D0-230E-4C5C-B4EE-800912BFA798}">
      <dsp:nvSpPr>
        <dsp:cNvPr id="0" name=""/>
        <dsp:cNvSpPr/>
      </dsp:nvSpPr>
      <dsp:spPr>
        <a:xfrm>
          <a:off x="0" y="2817838"/>
          <a:ext cx="7559504" cy="14320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Trust is recorded at the registry of deeds</a:t>
          </a:r>
        </a:p>
      </dsp:txBody>
      <dsp:txXfrm>
        <a:off x="69908" y="2887746"/>
        <a:ext cx="7419688" cy="1292264"/>
      </dsp:txXfrm>
    </dsp:sp>
    <dsp:sp modelId="{5BB8C1D6-163D-44D4-9A39-FA254B361D85}">
      <dsp:nvSpPr>
        <dsp:cNvPr id="0" name=""/>
        <dsp:cNvSpPr/>
      </dsp:nvSpPr>
      <dsp:spPr>
        <a:xfrm>
          <a:off x="0" y="4249918"/>
          <a:ext cx="7559504"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0014" tIns="45720" rIns="256032" bIns="45720" numCol="1" spcCol="1270" anchor="t" anchorCtr="0">
          <a:noAutofit/>
        </a:bodyPr>
        <a:lstStyle/>
        <a:p>
          <a:pPr marL="285750" lvl="1" indent="-285750" algn="l" defTabSz="1244600">
            <a:lnSpc>
              <a:spcPct val="90000"/>
            </a:lnSpc>
            <a:spcBef>
              <a:spcPct val="0"/>
            </a:spcBef>
            <a:spcAft>
              <a:spcPct val="20000"/>
            </a:spcAft>
            <a:buChar char="•"/>
          </a:pPr>
          <a:r>
            <a:rPr lang="en-US" sz="2800" kern="1200"/>
            <a:t>REBA Form 20G  (Nominee Trusts)  </a:t>
          </a:r>
        </a:p>
      </dsp:txBody>
      <dsp:txXfrm>
        <a:off x="0" y="4249918"/>
        <a:ext cx="7559504" cy="596160"/>
      </dsp:txXfrm>
    </dsp:sp>
    <dsp:sp modelId="{490FA7E9-139B-4AA0-81EB-1C2C0AF54CD6}">
      <dsp:nvSpPr>
        <dsp:cNvPr id="0" name=""/>
        <dsp:cNvSpPr/>
      </dsp:nvSpPr>
      <dsp:spPr>
        <a:xfrm>
          <a:off x="0" y="4846078"/>
          <a:ext cx="7559504" cy="14320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t>Forms and Templates should be edited to reflect the terms of the Trust</a:t>
          </a:r>
        </a:p>
      </dsp:txBody>
      <dsp:txXfrm>
        <a:off x="69908" y="4915986"/>
        <a:ext cx="7419688" cy="1292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28C9E-2997-4906-B554-CDF74C290F79}">
      <dsp:nvSpPr>
        <dsp:cNvPr id="0" name=""/>
        <dsp:cNvSpPr/>
      </dsp:nvSpPr>
      <dsp:spPr>
        <a:xfrm>
          <a:off x="0" y="708097"/>
          <a:ext cx="10515600" cy="130725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D0CFE-9D8E-4AEA-AD9C-6316C0A3473B}">
      <dsp:nvSpPr>
        <dsp:cNvPr id="0" name=""/>
        <dsp:cNvSpPr/>
      </dsp:nvSpPr>
      <dsp:spPr>
        <a:xfrm>
          <a:off x="395445" y="1002230"/>
          <a:ext cx="718991" cy="718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73B72E-A23D-4C99-BDAE-F9B7C335D84E}">
      <dsp:nvSpPr>
        <dsp:cNvPr id="0" name=""/>
        <dsp:cNvSpPr/>
      </dsp:nvSpPr>
      <dsp:spPr>
        <a:xfrm>
          <a:off x="1509882" y="708097"/>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Fred Flintstone, as Personal Representatives under the Will of Wilma Flintstone, see Essex Probate Court Docket No. ES20P1220EA, under Power of Sale in the Will and every other power</a:t>
          </a:r>
        </a:p>
      </dsp:txBody>
      <dsp:txXfrm>
        <a:off x="1509882" y="708097"/>
        <a:ext cx="9005717" cy="1307257"/>
      </dsp:txXfrm>
    </dsp:sp>
    <dsp:sp modelId="{766771FA-759B-4FD9-B8BD-3C56C00A7AE9}">
      <dsp:nvSpPr>
        <dsp:cNvPr id="0" name=""/>
        <dsp:cNvSpPr/>
      </dsp:nvSpPr>
      <dsp:spPr>
        <a:xfrm>
          <a:off x="0" y="2342169"/>
          <a:ext cx="10515600" cy="13072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BE2C97-A196-42CB-9529-2D9F7EF26FFF}">
      <dsp:nvSpPr>
        <dsp:cNvPr id="0" name=""/>
        <dsp:cNvSpPr/>
      </dsp:nvSpPr>
      <dsp:spPr>
        <a:xfrm>
          <a:off x="395445" y="2636302"/>
          <a:ext cx="718991" cy="7189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657FF1-C5C1-4A5E-A6CA-718C0AD6827B}">
      <dsp:nvSpPr>
        <dsp:cNvPr id="0" name=""/>
        <dsp:cNvSpPr/>
      </dsp:nvSpPr>
      <dsp:spPr>
        <a:xfrm>
          <a:off x="1509882" y="2342169"/>
          <a:ext cx="9005717" cy="1307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351" tIns="138351" rIns="138351" bIns="138351" numCol="1" spcCol="1270" anchor="ctr" anchorCtr="0">
          <a:noAutofit/>
        </a:bodyPr>
        <a:lstStyle/>
        <a:p>
          <a:pPr marL="0" lvl="0" indent="0" algn="l" defTabSz="1066800">
            <a:lnSpc>
              <a:spcPct val="90000"/>
            </a:lnSpc>
            <a:spcBef>
              <a:spcPct val="0"/>
            </a:spcBef>
            <a:spcAft>
              <a:spcPct val="35000"/>
            </a:spcAft>
            <a:buNone/>
          </a:pPr>
          <a:r>
            <a:rPr lang="en-US" sz="2400" kern="1200"/>
            <a:t>Fred Flintstone, as Personal Representatives of the Estate of Wilma Flintstone, see Essex Probate Court Docket No. ES20P1220EA, pursuant to a Decree of License to Sell</a:t>
          </a:r>
        </a:p>
      </dsp:txBody>
      <dsp:txXfrm>
        <a:off x="1509882" y="2342169"/>
        <a:ext cx="9005717" cy="13072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A66D7-2CAC-445B-8E66-A780A3871F0D}">
      <dsp:nvSpPr>
        <dsp:cNvPr id="0" name=""/>
        <dsp:cNvSpPr/>
      </dsp:nvSpPr>
      <dsp:spPr>
        <a:xfrm>
          <a:off x="0" y="0"/>
          <a:ext cx="9288654" cy="125784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DEEDS OF DISTRIBUTION:</a:t>
          </a:r>
        </a:p>
      </dsp:txBody>
      <dsp:txXfrm>
        <a:off x="36841" y="36841"/>
        <a:ext cx="7931345" cy="1184159"/>
      </dsp:txXfrm>
    </dsp:sp>
    <dsp:sp modelId="{4740A1EB-2D40-40EA-8AE5-E9D8CD9586A0}">
      <dsp:nvSpPr>
        <dsp:cNvPr id="0" name=""/>
        <dsp:cNvSpPr/>
      </dsp:nvSpPr>
      <dsp:spPr>
        <a:xfrm>
          <a:off x="819587" y="1467481"/>
          <a:ext cx="9288654" cy="1257841"/>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Does not divest a devisee or heir at law from their inheritance</a:t>
          </a:r>
        </a:p>
      </dsp:txBody>
      <dsp:txXfrm>
        <a:off x="856428" y="1504322"/>
        <a:ext cx="7577788" cy="1184159"/>
      </dsp:txXfrm>
    </dsp:sp>
    <dsp:sp modelId="{E3A62339-2237-4886-A76F-A670E98B1437}">
      <dsp:nvSpPr>
        <dsp:cNvPr id="0" name=""/>
        <dsp:cNvSpPr/>
      </dsp:nvSpPr>
      <dsp:spPr>
        <a:xfrm>
          <a:off x="1639174" y="2934963"/>
          <a:ext cx="9288654" cy="1257841"/>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Does not provide protection from claims of creditors or legatees</a:t>
          </a:r>
        </a:p>
      </dsp:txBody>
      <dsp:txXfrm>
        <a:off x="1676015" y="2971804"/>
        <a:ext cx="7577788" cy="1184159"/>
      </dsp:txXfrm>
    </dsp:sp>
    <dsp:sp modelId="{93438B33-FA96-4C16-BB25-B8EBBA90E716}">
      <dsp:nvSpPr>
        <dsp:cNvPr id="0" name=""/>
        <dsp:cNvSpPr/>
      </dsp:nvSpPr>
      <dsp:spPr>
        <a:xfrm>
          <a:off x="8471057" y="953863"/>
          <a:ext cx="817596" cy="817596"/>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655016" y="953863"/>
        <a:ext cx="449678" cy="615241"/>
      </dsp:txXfrm>
    </dsp:sp>
    <dsp:sp modelId="{7B4CFD6B-4148-4E1C-9A3F-7F4C0BB54D02}">
      <dsp:nvSpPr>
        <dsp:cNvPr id="0" name=""/>
        <dsp:cNvSpPr/>
      </dsp:nvSpPr>
      <dsp:spPr>
        <a:xfrm>
          <a:off x="9290644" y="2412959"/>
          <a:ext cx="817596" cy="817596"/>
        </a:xfrm>
        <a:prstGeom prst="downArrow">
          <a:avLst>
            <a:gd name="adj1" fmla="val 55000"/>
            <a:gd name="adj2" fmla="val 45000"/>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9474603" y="2412959"/>
        <a:ext cx="449678" cy="6152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379D1-137A-4F75-B053-155CBF14C3CC}">
      <dsp:nvSpPr>
        <dsp:cNvPr id="0" name=""/>
        <dsp:cNvSpPr/>
      </dsp:nvSpPr>
      <dsp:spPr>
        <a:xfrm>
          <a:off x="212335" y="469890"/>
          <a:ext cx="1335915" cy="133591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6199C7-F4EF-4787-983C-903EA1DB6107}">
      <dsp:nvSpPr>
        <dsp:cNvPr id="0" name=""/>
        <dsp:cNvSpPr/>
      </dsp:nvSpPr>
      <dsp:spPr>
        <a:xfrm>
          <a:off x="492877" y="75043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86E5B4-C3CC-4824-BF79-32A28665EE5E}">
      <dsp:nvSpPr>
        <dsp:cNvPr id="0" name=""/>
        <dsp:cNvSpPr/>
      </dsp:nvSpPr>
      <dsp:spPr>
        <a:xfrm>
          <a:off x="1834517"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Land Court Memo </a:t>
          </a:r>
          <a:r>
            <a:rPr lang="en-US" sz="2100" kern="1200"/>
            <a:t>Re: </a:t>
          </a:r>
          <a:r>
            <a:rPr lang="en-US" sz="2100" kern="1200" dirty="0"/>
            <a:t>Land Court Guideline 14. death: the effect upon registered land titles</a:t>
          </a:r>
        </a:p>
      </dsp:txBody>
      <dsp:txXfrm>
        <a:off x="1834517" y="469890"/>
        <a:ext cx="3148942" cy="1335915"/>
      </dsp:txXfrm>
    </dsp:sp>
    <dsp:sp modelId="{5E1B50E9-8CA3-4F49-97B7-1AA2C5EBB11D}">
      <dsp:nvSpPr>
        <dsp:cNvPr id="0" name=""/>
        <dsp:cNvSpPr/>
      </dsp:nvSpPr>
      <dsp:spPr>
        <a:xfrm>
          <a:off x="5532139" y="469890"/>
          <a:ext cx="1335915" cy="133591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27F67E-B5D4-446B-829A-A05919075212}">
      <dsp:nvSpPr>
        <dsp:cNvPr id="0" name=""/>
        <dsp:cNvSpPr/>
      </dsp:nvSpPr>
      <dsp:spPr>
        <a:xfrm>
          <a:off x="5812681" y="750432"/>
          <a:ext cx="774830" cy="7748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18FA0C-E4BB-4CD5-BA3F-93FDBD29DC1A}">
      <dsp:nvSpPr>
        <dsp:cNvPr id="0" name=""/>
        <dsp:cNvSpPr/>
      </dsp:nvSpPr>
      <dsp:spPr>
        <a:xfrm>
          <a:off x="7154322" y="46989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Land Court Guideline on LLC </a:t>
          </a:r>
        </a:p>
      </dsp:txBody>
      <dsp:txXfrm>
        <a:off x="7154322" y="469890"/>
        <a:ext cx="3148942" cy="1335915"/>
      </dsp:txXfrm>
    </dsp:sp>
    <dsp:sp modelId="{17905F3A-F7EA-4FC4-9305-C0DB37C845DA}">
      <dsp:nvSpPr>
        <dsp:cNvPr id="0" name=""/>
        <dsp:cNvSpPr/>
      </dsp:nvSpPr>
      <dsp:spPr>
        <a:xfrm>
          <a:off x="212335" y="2545532"/>
          <a:ext cx="1335915" cy="133591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E43C2E-2892-4F6B-8D6A-80442F94E4BD}">
      <dsp:nvSpPr>
        <dsp:cNvPr id="0" name=""/>
        <dsp:cNvSpPr/>
      </dsp:nvSpPr>
      <dsp:spPr>
        <a:xfrm>
          <a:off x="492877" y="2826074"/>
          <a:ext cx="774830" cy="774830"/>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0ED8A4-3AA0-4953-8B96-9210899D4416}">
      <dsp:nvSpPr>
        <dsp:cNvPr id="0" name=""/>
        <dsp:cNvSpPr/>
      </dsp:nvSpPr>
      <dsp:spPr>
        <a:xfrm>
          <a:off x="1834517"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Land Court Requirement: dates</a:t>
          </a:r>
        </a:p>
      </dsp:txBody>
      <dsp:txXfrm>
        <a:off x="1834517" y="2545532"/>
        <a:ext cx="3148942" cy="1335915"/>
      </dsp:txXfrm>
    </dsp:sp>
    <dsp:sp modelId="{F6C7EAF1-BF5C-4626-B007-0BD9242C062D}">
      <dsp:nvSpPr>
        <dsp:cNvPr id="0" name=""/>
        <dsp:cNvSpPr/>
      </dsp:nvSpPr>
      <dsp:spPr>
        <a:xfrm>
          <a:off x="5532139" y="2545532"/>
          <a:ext cx="1335915" cy="133591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5DFC85-AF0B-47E6-B759-AB283787F125}">
      <dsp:nvSpPr>
        <dsp:cNvPr id="0" name=""/>
        <dsp:cNvSpPr/>
      </dsp:nvSpPr>
      <dsp:spPr>
        <a:xfrm>
          <a:off x="5812681" y="2826074"/>
          <a:ext cx="774830" cy="774830"/>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7133E7-96D3-4C11-8C51-F2AFC33C1368}">
      <dsp:nvSpPr>
        <dsp:cNvPr id="0" name=""/>
        <dsp:cNvSpPr/>
      </dsp:nvSpPr>
      <dsp:spPr>
        <a:xfrm>
          <a:off x="7154322" y="254553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100000"/>
            </a:lnSpc>
            <a:spcBef>
              <a:spcPct val="0"/>
            </a:spcBef>
            <a:spcAft>
              <a:spcPct val="35000"/>
            </a:spcAft>
            <a:buNone/>
          </a:pPr>
          <a:r>
            <a:rPr lang="en-US" sz="2100" kern="1200" dirty="0"/>
            <a:t>Land Court Memo: acknowledgments and powers of attorney</a:t>
          </a:r>
        </a:p>
      </dsp:txBody>
      <dsp:txXfrm>
        <a:off x="7154322" y="2545532"/>
        <a:ext cx="3148942" cy="13359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6A7A3-AADE-476B-94BC-C1CEF1CA42D1}">
      <dsp:nvSpPr>
        <dsp:cNvPr id="0" name=""/>
        <dsp:cNvSpPr/>
      </dsp:nvSpPr>
      <dsp:spPr>
        <a:xfrm>
          <a:off x="0" y="495143"/>
          <a:ext cx="6263640" cy="2199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Date must be inserted immediately before, or next to, the Grantor’s signature</a:t>
          </a:r>
        </a:p>
      </dsp:txBody>
      <dsp:txXfrm>
        <a:off x="107376" y="602519"/>
        <a:ext cx="6048888" cy="1984848"/>
      </dsp:txXfrm>
    </dsp:sp>
    <dsp:sp modelId="{CE613566-E423-4947-B568-AFB84EC19326}">
      <dsp:nvSpPr>
        <dsp:cNvPr id="0" name=""/>
        <dsp:cNvSpPr/>
      </dsp:nvSpPr>
      <dsp:spPr>
        <a:xfrm>
          <a:off x="0" y="2809944"/>
          <a:ext cx="6263640" cy="21996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This applies to both Deeds and Mortgages</a:t>
          </a:r>
        </a:p>
      </dsp:txBody>
      <dsp:txXfrm>
        <a:off x="107376" y="2917320"/>
        <a:ext cx="6048888" cy="19848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000C6E40-A1FE-41D4-8857-5831134E0164}" type="datetimeFigureOut">
              <a:rPr lang="en-US" smtClean="0"/>
              <a:t>1/18/2024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2FBF7CF6-5ABF-46BC-9DFC-775A3E48DEBC}" type="slidenum">
              <a:rPr lang="en-US" smtClean="0"/>
              <a:t>‹#›</a:t>
            </a:fld>
            <a:endParaRPr lang="en-US"/>
          </a:p>
        </p:txBody>
      </p:sp>
    </p:spTree>
    <p:extLst>
      <p:ext uri="{BB962C8B-B14F-4D97-AF65-F5344CB8AC3E}">
        <p14:creationId xmlns:p14="http://schemas.microsoft.com/office/powerpoint/2010/main" val="3388225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7680F6-D58F-4A8C-A976-7E68FE9A8B2A}" type="slidenum">
              <a:rPr lang="en-US" smtClean="0"/>
              <a:t>7</a:t>
            </a:fld>
            <a:endParaRPr lang="en-US"/>
          </a:p>
        </p:txBody>
      </p:sp>
    </p:spTree>
    <p:extLst>
      <p:ext uri="{BB962C8B-B14F-4D97-AF65-F5344CB8AC3E}">
        <p14:creationId xmlns:p14="http://schemas.microsoft.com/office/powerpoint/2010/main" val="109005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7680F6-D58F-4A8C-A976-7E68FE9A8B2A}" type="slidenum">
              <a:rPr lang="en-US" smtClean="0"/>
              <a:t>8</a:t>
            </a:fld>
            <a:endParaRPr lang="en-US"/>
          </a:p>
        </p:txBody>
      </p:sp>
    </p:spTree>
    <p:extLst>
      <p:ext uri="{BB962C8B-B14F-4D97-AF65-F5344CB8AC3E}">
        <p14:creationId xmlns:p14="http://schemas.microsoft.com/office/powerpoint/2010/main" val="321856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7680F6-D58F-4A8C-A976-7E68FE9A8B2A}" type="slidenum">
              <a:rPr lang="en-US" smtClean="0"/>
              <a:t>16</a:t>
            </a:fld>
            <a:endParaRPr lang="en-US"/>
          </a:p>
        </p:txBody>
      </p:sp>
    </p:spTree>
    <p:extLst>
      <p:ext uri="{BB962C8B-B14F-4D97-AF65-F5344CB8AC3E}">
        <p14:creationId xmlns:p14="http://schemas.microsoft.com/office/powerpoint/2010/main" val="3135223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43F07-1779-69D1-774E-F174EE04A7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AB8C84-C846-D550-68EC-20F28617B2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DF5C0E-DEFC-0A3A-CD29-B5FA46829E03}"/>
              </a:ext>
            </a:extLst>
          </p:cNvPr>
          <p:cNvSpPr>
            <a:spLocks noGrp="1"/>
          </p:cNvSpPr>
          <p:nvPr>
            <p:ph type="dt" sz="half" idx="10"/>
          </p:nvPr>
        </p:nvSpPr>
        <p:spPr/>
        <p:txBody>
          <a:bodyPr/>
          <a:lstStyle/>
          <a:p>
            <a:fld id="{3EB28AF3-0BED-4EE2-B107-29CEB55BB364}" type="datetime1">
              <a:rPr lang="en-US" smtClean="0"/>
              <a:t>1/18/2024</a:t>
            </a:fld>
            <a:endParaRPr lang="en-US"/>
          </a:p>
        </p:txBody>
      </p:sp>
      <p:sp>
        <p:nvSpPr>
          <p:cNvPr id="5" name="Footer Placeholder 4">
            <a:extLst>
              <a:ext uri="{FF2B5EF4-FFF2-40B4-BE49-F238E27FC236}">
                <a16:creationId xmlns:a16="http://schemas.microsoft.com/office/drawing/2014/main" id="{67847B28-7386-A489-0BAE-0CB2D7ECC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48F3D7-959B-02F7-1E59-D44187639A89}"/>
              </a:ext>
            </a:extLst>
          </p:cNvPr>
          <p:cNvSpPr>
            <a:spLocks noGrp="1"/>
          </p:cNvSpPr>
          <p:nvPr>
            <p:ph type="sldNum" sz="quarter" idx="12"/>
          </p:nvPr>
        </p:nvSpPr>
        <p:spPr/>
        <p:txBody>
          <a:bodyPr/>
          <a:lstStyle/>
          <a:p>
            <a:fld id="{E9CA7AE6-6158-4AFE-B2A7-A1BB674424D5}" type="slidenum">
              <a:rPr lang="en-US" smtClean="0"/>
              <a:t>‹#›</a:t>
            </a:fld>
            <a:endParaRPr lang="en-US"/>
          </a:p>
        </p:txBody>
      </p:sp>
    </p:spTree>
    <p:extLst>
      <p:ext uri="{BB962C8B-B14F-4D97-AF65-F5344CB8AC3E}">
        <p14:creationId xmlns:p14="http://schemas.microsoft.com/office/powerpoint/2010/main" val="4145767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D529A-DEBE-3DAD-FD97-ED04ACE9E2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AF01B5-384B-3C17-1A87-6E70CC4F0C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E8E1B-5671-D817-5197-F8E41404CE02}"/>
              </a:ext>
            </a:extLst>
          </p:cNvPr>
          <p:cNvSpPr>
            <a:spLocks noGrp="1"/>
          </p:cNvSpPr>
          <p:nvPr>
            <p:ph type="dt" sz="half" idx="10"/>
          </p:nvPr>
        </p:nvSpPr>
        <p:spPr/>
        <p:txBody>
          <a:bodyPr/>
          <a:lstStyle/>
          <a:p>
            <a:fld id="{B155BAE9-4251-4AB1-8B65-3D19A7223DAA}" type="datetime1">
              <a:rPr lang="en-US" smtClean="0"/>
              <a:t>1/18/2024</a:t>
            </a:fld>
            <a:endParaRPr lang="en-US"/>
          </a:p>
        </p:txBody>
      </p:sp>
      <p:sp>
        <p:nvSpPr>
          <p:cNvPr id="5" name="Footer Placeholder 4">
            <a:extLst>
              <a:ext uri="{FF2B5EF4-FFF2-40B4-BE49-F238E27FC236}">
                <a16:creationId xmlns:a16="http://schemas.microsoft.com/office/drawing/2014/main" id="{BA9403D1-1B78-8CC1-5390-A6C06385B9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16CB3A-BB9E-747F-CA69-E4E7D5D05933}"/>
              </a:ext>
            </a:extLst>
          </p:cNvPr>
          <p:cNvSpPr>
            <a:spLocks noGrp="1"/>
          </p:cNvSpPr>
          <p:nvPr>
            <p:ph type="sldNum" sz="quarter" idx="12"/>
          </p:nvPr>
        </p:nvSpPr>
        <p:spPr/>
        <p:txBody>
          <a:bodyPr/>
          <a:lstStyle/>
          <a:p>
            <a:fld id="{E9CA7AE6-6158-4AFE-B2A7-A1BB674424D5}" type="slidenum">
              <a:rPr lang="en-US" smtClean="0"/>
              <a:t>‹#›</a:t>
            </a:fld>
            <a:endParaRPr lang="en-US"/>
          </a:p>
        </p:txBody>
      </p:sp>
    </p:spTree>
    <p:extLst>
      <p:ext uri="{BB962C8B-B14F-4D97-AF65-F5344CB8AC3E}">
        <p14:creationId xmlns:p14="http://schemas.microsoft.com/office/powerpoint/2010/main" val="806943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5A1213-5BFF-C1BC-B77A-A9EA685213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84C803-AD42-6729-E607-E8E5013979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345FB-2537-9FD0-6A52-FD9DF24D5AF7}"/>
              </a:ext>
            </a:extLst>
          </p:cNvPr>
          <p:cNvSpPr>
            <a:spLocks noGrp="1"/>
          </p:cNvSpPr>
          <p:nvPr>
            <p:ph type="dt" sz="half" idx="10"/>
          </p:nvPr>
        </p:nvSpPr>
        <p:spPr/>
        <p:txBody>
          <a:bodyPr/>
          <a:lstStyle/>
          <a:p>
            <a:fld id="{3A0E6C23-BF41-4396-B704-CDC004E2C209}" type="datetime1">
              <a:rPr lang="en-US" smtClean="0"/>
              <a:t>1/18/2024</a:t>
            </a:fld>
            <a:endParaRPr lang="en-US"/>
          </a:p>
        </p:txBody>
      </p:sp>
      <p:sp>
        <p:nvSpPr>
          <p:cNvPr id="5" name="Footer Placeholder 4">
            <a:extLst>
              <a:ext uri="{FF2B5EF4-FFF2-40B4-BE49-F238E27FC236}">
                <a16:creationId xmlns:a16="http://schemas.microsoft.com/office/drawing/2014/main" id="{9A635E0F-EA1E-F99E-996F-EEE2ABA57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87180-DAD3-EEED-BEDB-1A33463796F9}"/>
              </a:ext>
            </a:extLst>
          </p:cNvPr>
          <p:cNvSpPr>
            <a:spLocks noGrp="1"/>
          </p:cNvSpPr>
          <p:nvPr>
            <p:ph type="sldNum" sz="quarter" idx="12"/>
          </p:nvPr>
        </p:nvSpPr>
        <p:spPr/>
        <p:txBody>
          <a:bodyPr/>
          <a:lstStyle/>
          <a:p>
            <a:fld id="{E9CA7AE6-6158-4AFE-B2A7-A1BB674424D5}" type="slidenum">
              <a:rPr lang="en-US" smtClean="0"/>
              <a:t>‹#›</a:t>
            </a:fld>
            <a:endParaRPr lang="en-US"/>
          </a:p>
        </p:txBody>
      </p:sp>
    </p:spTree>
    <p:extLst>
      <p:ext uri="{BB962C8B-B14F-4D97-AF65-F5344CB8AC3E}">
        <p14:creationId xmlns:p14="http://schemas.microsoft.com/office/powerpoint/2010/main" val="2629623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116CAC-9394-441A-95C7-2ED202AEC3DA}" type="datetime1">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E1E299-ECE8-4C5F-8245-07A8BACAE433}" type="slidenum">
              <a:rPr lang="en-US" smtClean="0"/>
              <a:t>‹#›</a:t>
            </a:fld>
            <a:endParaRPr lang="en-US"/>
          </a:p>
        </p:txBody>
      </p:sp>
    </p:spTree>
    <p:extLst>
      <p:ext uri="{BB962C8B-B14F-4D97-AF65-F5344CB8AC3E}">
        <p14:creationId xmlns:p14="http://schemas.microsoft.com/office/powerpoint/2010/main" val="2428045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286216E-ABAF-4D7B-A0A1-2D6F8D4E2E68}" type="datetime1">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1E299-ECE8-4C5F-8245-07A8BACAE433}" type="slidenum">
              <a:rPr lang="en-US" smtClean="0"/>
              <a:t>‹#›</a:t>
            </a:fld>
            <a:endParaRPr lang="en-US"/>
          </a:p>
        </p:txBody>
      </p:sp>
    </p:spTree>
    <p:extLst>
      <p:ext uri="{BB962C8B-B14F-4D97-AF65-F5344CB8AC3E}">
        <p14:creationId xmlns:p14="http://schemas.microsoft.com/office/powerpoint/2010/main" val="3364590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1FBC0C-9B0B-4297-9F2A-DEEABEB02316}" type="datetime1">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1E299-ECE8-4C5F-8245-07A8BACAE433}" type="slidenum">
              <a:rPr lang="en-US" smtClean="0"/>
              <a:t>‹#›</a:t>
            </a:fld>
            <a:endParaRPr lang="en-US"/>
          </a:p>
        </p:txBody>
      </p:sp>
    </p:spTree>
    <p:extLst>
      <p:ext uri="{BB962C8B-B14F-4D97-AF65-F5344CB8AC3E}">
        <p14:creationId xmlns:p14="http://schemas.microsoft.com/office/powerpoint/2010/main" val="1472166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F2E5-A0AE-2BFE-AD6E-9FC665762C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5E07B2-D5F7-D418-00BC-FD4F7EB6C6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80CCC-1041-5A4A-E851-DA85783FFFD3}"/>
              </a:ext>
            </a:extLst>
          </p:cNvPr>
          <p:cNvSpPr>
            <a:spLocks noGrp="1"/>
          </p:cNvSpPr>
          <p:nvPr>
            <p:ph type="dt" sz="half" idx="10"/>
          </p:nvPr>
        </p:nvSpPr>
        <p:spPr/>
        <p:txBody>
          <a:bodyPr/>
          <a:lstStyle/>
          <a:p>
            <a:fld id="{34DADFBA-A6ED-4845-A147-91BAC08BCF6B}" type="datetime1">
              <a:rPr lang="en-US" smtClean="0"/>
              <a:t>1/18/2024</a:t>
            </a:fld>
            <a:endParaRPr lang="en-US"/>
          </a:p>
        </p:txBody>
      </p:sp>
      <p:sp>
        <p:nvSpPr>
          <p:cNvPr id="5" name="Footer Placeholder 4">
            <a:extLst>
              <a:ext uri="{FF2B5EF4-FFF2-40B4-BE49-F238E27FC236}">
                <a16:creationId xmlns:a16="http://schemas.microsoft.com/office/drawing/2014/main" id="{B2CF2729-0A4B-D6F0-D0FE-53E427C1CF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5CC4FD-6739-C020-DF7C-68EE1CC44C9D}"/>
              </a:ext>
            </a:extLst>
          </p:cNvPr>
          <p:cNvSpPr>
            <a:spLocks noGrp="1"/>
          </p:cNvSpPr>
          <p:nvPr>
            <p:ph type="sldNum" sz="quarter" idx="12"/>
          </p:nvPr>
        </p:nvSpPr>
        <p:spPr/>
        <p:txBody>
          <a:bodyPr/>
          <a:lstStyle/>
          <a:p>
            <a:fld id="{0A37CAB8-567C-44D9-83C6-9594D087BDAD}" type="slidenum">
              <a:rPr lang="en-US" smtClean="0"/>
              <a:t>‹#›</a:t>
            </a:fld>
            <a:endParaRPr lang="en-US"/>
          </a:p>
        </p:txBody>
      </p:sp>
    </p:spTree>
    <p:extLst>
      <p:ext uri="{BB962C8B-B14F-4D97-AF65-F5344CB8AC3E}">
        <p14:creationId xmlns:p14="http://schemas.microsoft.com/office/powerpoint/2010/main" val="282124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CDB4EE-4DBD-4C41-89F6-B69ED8041A30}"/>
              </a:ext>
            </a:extLst>
          </p:cNvPr>
          <p:cNvSpPr>
            <a:spLocks noGrp="1"/>
          </p:cNvSpPr>
          <p:nvPr>
            <p:ph type="dt" sz="half" idx="10"/>
          </p:nvPr>
        </p:nvSpPr>
        <p:spPr/>
        <p:txBody>
          <a:bodyPr/>
          <a:lstStyle/>
          <a:p>
            <a:fld id="{E2C33A8C-863D-452D-B930-0773048302BF}" type="datetime1">
              <a:rPr lang="en-US" smtClean="0"/>
              <a:t>1/18/2024</a:t>
            </a:fld>
            <a:endParaRPr lang="en-US"/>
          </a:p>
        </p:txBody>
      </p:sp>
      <p:sp>
        <p:nvSpPr>
          <p:cNvPr id="3" name="Footer Placeholder 2">
            <a:extLst>
              <a:ext uri="{FF2B5EF4-FFF2-40B4-BE49-F238E27FC236}">
                <a16:creationId xmlns:a16="http://schemas.microsoft.com/office/drawing/2014/main" id="{BBDD126B-0C74-0BCE-3209-8B7B541004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841CAC-6DFE-89D2-3973-D2F4814826F6}"/>
              </a:ext>
            </a:extLst>
          </p:cNvPr>
          <p:cNvSpPr>
            <a:spLocks noGrp="1"/>
          </p:cNvSpPr>
          <p:nvPr>
            <p:ph type="sldNum" sz="quarter" idx="12"/>
          </p:nvPr>
        </p:nvSpPr>
        <p:spPr/>
        <p:txBody>
          <a:bodyPr/>
          <a:lstStyle/>
          <a:p>
            <a:fld id="{0A37CAB8-567C-44D9-83C6-9594D087BDAD}" type="slidenum">
              <a:rPr lang="en-US" smtClean="0"/>
              <a:t>‹#›</a:t>
            </a:fld>
            <a:endParaRPr lang="en-US"/>
          </a:p>
        </p:txBody>
      </p:sp>
    </p:spTree>
    <p:extLst>
      <p:ext uri="{BB962C8B-B14F-4D97-AF65-F5344CB8AC3E}">
        <p14:creationId xmlns:p14="http://schemas.microsoft.com/office/powerpoint/2010/main" val="2013024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966C-9CFA-B264-3E15-CB8415B91A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27B007-66B4-8EAB-56D3-4D24F35B90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CD608A-7037-0572-B665-C49B4B0DC45F}"/>
              </a:ext>
            </a:extLst>
          </p:cNvPr>
          <p:cNvSpPr>
            <a:spLocks noGrp="1"/>
          </p:cNvSpPr>
          <p:nvPr>
            <p:ph type="dt" sz="half" idx="10"/>
          </p:nvPr>
        </p:nvSpPr>
        <p:spPr/>
        <p:txBody>
          <a:bodyPr/>
          <a:lstStyle/>
          <a:p>
            <a:fld id="{47A52E0B-7D96-4920-B4F5-A141773ED2CC}" type="datetime1">
              <a:rPr lang="en-US" smtClean="0"/>
              <a:t>1/18/2024</a:t>
            </a:fld>
            <a:endParaRPr lang="en-US"/>
          </a:p>
        </p:txBody>
      </p:sp>
      <p:sp>
        <p:nvSpPr>
          <p:cNvPr id="5" name="Footer Placeholder 4">
            <a:extLst>
              <a:ext uri="{FF2B5EF4-FFF2-40B4-BE49-F238E27FC236}">
                <a16:creationId xmlns:a16="http://schemas.microsoft.com/office/drawing/2014/main" id="{E2D950A2-A371-F313-2E95-29E18A65A8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4B193-A7E2-9CF5-850D-92C4F1F37436}"/>
              </a:ext>
            </a:extLst>
          </p:cNvPr>
          <p:cNvSpPr>
            <a:spLocks noGrp="1"/>
          </p:cNvSpPr>
          <p:nvPr>
            <p:ph type="sldNum" sz="quarter" idx="12"/>
          </p:nvPr>
        </p:nvSpPr>
        <p:spPr/>
        <p:txBody>
          <a:bodyPr/>
          <a:lstStyle/>
          <a:p>
            <a:fld id="{0A37CAB8-567C-44D9-83C6-9594D087BDAD}" type="slidenum">
              <a:rPr lang="en-US" smtClean="0"/>
              <a:t>‹#›</a:t>
            </a:fld>
            <a:endParaRPr lang="en-US"/>
          </a:p>
        </p:txBody>
      </p:sp>
    </p:spTree>
    <p:extLst>
      <p:ext uri="{BB962C8B-B14F-4D97-AF65-F5344CB8AC3E}">
        <p14:creationId xmlns:p14="http://schemas.microsoft.com/office/powerpoint/2010/main" val="323250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E9879-8E1E-79F7-2EDB-DC0A65C83F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8EF0F6-8D6C-9C68-EF44-6C8E1B8FE8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DC4C7-8F7B-7340-ADAC-0C64AE88A9B3}"/>
              </a:ext>
            </a:extLst>
          </p:cNvPr>
          <p:cNvSpPr>
            <a:spLocks noGrp="1"/>
          </p:cNvSpPr>
          <p:nvPr>
            <p:ph type="dt" sz="half" idx="10"/>
          </p:nvPr>
        </p:nvSpPr>
        <p:spPr/>
        <p:txBody>
          <a:bodyPr/>
          <a:lstStyle/>
          <a:p>
            <a:fld id="{C2808BEB-6762-4D94-BC19-247B7E2A06BB}" type="datetime1">
              <a:rPr lang="en-US" smtClean="0"/>
              <a:t>1/18/2024</a:t>
            </a:fld>
            <a:endParaRPr lang="en-US"/>
          </a:p>
        </p:txBody>
      </p:sp>
      <p:sp>
        <p:nvSpPr>
          <p:cNvPr id="5" name="Footer Placeholder 4">
            <a:extLst>
              <a:ext uri="{FF2B5EF4-FFF2-40B4-BE49-F238E27FC236}">
                <a16:creationId xmlns:a16="http://schemas.microsoft.com/office/drawing/2014/main" id="{4F44D468-6DF8-EE4D-72B0-A9039C8AB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E66D1A-6731-4E88-73D1-C27194ACB288}"/>
              </a:ext>
            </a:extLst>
          </p:cNvPr>
          <p:cNvSpPr>
            <a:spLocks noGrp="1"/>
          </p:cNvSpPr>
          <p:nvPr>
            <p:ph type="sldNum" sz="quarter" idx="12"/>
          </p:nvPr>
        </p:nvSpPr>
        <p:spPr/>
        <p:txBody>
          <a:bodyPr/>
          <a:lstStyle/>
          <a:p>
            <a:fld id="{E9CA7AE6-6158-4AFE-B2A7-A1BB674424D5}" type="slidenum">
              <a:rPr lang="en-US" smtClean="0"/>
              <a:t>‹#›</a:t>
            </a:fld>
            <a:endParaRPr lang="en-US"/>
          </a:p>
        </p:txBody>
      </p:sp>
    </p:spTree>
    <p:extLst>
      <p:ext uri="{BB962C8B-B14F-4D97-AF65-F5344CB8AC3E}">
        <p14:creationId xmlns:p14="http://schemas.microsoft.com/office/powerpoint/2010/main" val="273056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CC39-514B-B163-AE46-792EB10DF7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39B29D-0A32-3856-9047-5ED6D34EDC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3758AA-7798-E925-7E28-BDB3EB38112A}"/>
              </a:ext>
            </a:extLst>
          </p:cNvPr>
          <p:cNvSpPr>
            <a:spLocks noGrp="1"/>
          </p:cNvSpPr>
          <p:nvPr>
            <p:ph type="dt" sz="half" idx="10"/>
          </p:nvPr>
        </p:nvSpPr>
        <p:spPr/>
        <p:txBody>
          <a:bodyPr/>
          <a:lstStyle/>
          <a:p>
            <a:fld id="{280EDADA-376B-4035-93C7-53700A4B3B88}" type="datetime1">
              <a:rPr lang="en-US" smtClean="0"/>
              <a:t>1/18/2024</a:t>
            </a:fld>
            <a:endParaRPr lang="en-US"/>
          </a:p>
        </p:txBody>
      </p:sp>
      <p:sp>
        <p:nvSpPr>
          <p:cNvPr id="5" name="Footer Placeholder 4">
            <a:extLst>
              <a:ext uri="{FF2B5EF4-FFF2-40B4-BE49-F238E27FC236}">
                <a16:creationId xmlns:a16="http://schemas.microsoft.com/office/drawing/2014/main" id="{D17BB13A-F038-0391-2850-11184B8329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C6B71-F0E1-848C-433E-E01352C05084}"/>
              </a:ext>
            </a:extLst>
          </p:cNvPr>
          <p:cNvSpPr>
            <a:spLocks noGrp="1"/>
          </p:cNvSpPr>
          <p:nvPr>
            <p:ph type="sldNum" sz="quarter" idx="12"/>
          </p:nvPr>
        </p:nvSpPr>
        <p:spPr/>
        <p:txBody>
          <a:bodyPr/>
          <a:lstStyle/>
          <a:p>
            <a:fld id="{E9CA7AE6-6158-4AFE-B2A7-A1BB674424D5}" type="slidenum">
              <a:rPr lang="en-US" smtClean="0"/>
              <a:t>‹#›</a:t>
            </a:fld>
            <a:endParaRPr lang="en-US"/>
          </a:p>
        </p:txBody>
      </p:sp>
    </p:spTree>
    <p:extLst>
      <p:ext uri="{BB962C8B-B14F-4D97-AF65-F5344CB8AC3E}">
        <p14:creationId xmlns:p14="http://schemas.microsoft.com/office/powerpoint/2010/main" val="1012920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B7967-0343-DE49-BE00-E20D50D53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43DA3-5A21-3CCD-0198-3EA0DEC0D3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734126-97FD-FA8C-059D-C01672B812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21CEB2-6278-8D3E-80B0-E8B8828A9618}"/>
              </a:ext>
            </a:extLst>
          </p:cNvPr>
          <p:cNvSpPr>
            <a:spLocks noGrp="1"/>
          </p:cNvSpPr>
          <p:nvPr>
            <p:ph type="dt" sz="half" idx="10"/>
          </p:nvPr>
        </p:nvSpPr>
        <p:spPr/>
        <p:txBody>
          <a:bodyPr/>
          <a:lstStyle/>
          <a:p>
            <a:fld id="{F641A317-2638-4025-AEF7-615810BDA57D}" type="datetime1">
              <a:rPr lang="en-US" smtClean="0"/>
              <a:t>1/18/2024</a:t>
            </a:fld>
            <a:endParaRPr lang="en-US"/>
          </a:p>
        </p:txBody>
      </p:sp>
      <p:sp>
        <p:nvSpPr>
          <p:cNvPr id="6" name="Footer Placeholder 5">
            <a:extLst>
              <a:ext uri="{FF2B5EF4-FFF2-40B4-BE49-F238E27FC236}">
                <a16:creationId xmlns:a16="http://schemas.microsoft.com/office/drawing/2014/main" id="{5BBBA87B-E6B0-C5A1-91E3-9543CF156E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3B578-80F2-63D5-13A2-6047EE47185E}"/>
              </a:ext>
            </a:extLst>
          </p:cNvPr>
          <p:cNvSpPr>
            <a:spLocks noGrp="1"/>
          </p:cNvSpPr>
          <p:nvPr>
            <p:ph type="sldNum" sz="quarter" idx="12"/>
          </p:nvPr>
        </p:nvSpPr>
        <p:spPr/>
        <p:txBody>
          <a:bodyPr/>
          <a:lstStyle/>
          <a:p>
            <a:fld id="{E9CA7AE6-6158-4AFE-B2A7-A1BB674424D5}" type="slidenum">
              <a:rPr lang="en-US" smtClean="0"/>
              <a:t>‹#›</a:t>
            </a:fld>
            <a:endParaRPr lang="en-US"/>
          </a:p>
        </p:txBody>
      </p:sp>
    </p:spTree>
    <p:extLst>
      <p:ext uri="{BB962C8B-B14F-4D97-AF65-F5344CB8AC3E}">
        <p14:creationId xmlns:p14="http://schemas.microsoft.com/office/powerpoint/2010/main" val="9176842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3A525-7012-EF9E-A13A-D9E844654B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BBEE9C-444E-FB0B-7FCC-B94E2BFB91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C12F5C-78B5-CFFD-8A9F-104DADB7F3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19A0EA-1FE6-ED6F-954E-298B162B8A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0DC9A0-D6DF-743F-416A-12173A6244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496DB3-7CF8-F2C8-F933-0A7C432151DF}"/>
              </a:ext>
            </a:extLst>
          </p:cNvPr>
          <p:cNvSpPr>
            <a:spLocks noGrp="1"/>
          </p:cNvSpPr>
          <p:nvPr>
            <p:ph type="dt" sz="half" idx="10"/>
          </p:nvPr>
        </p:nvSpPr>
        <p:spPr/>
        <p:txBody>
          <a:bodyPr/>
          <a:lstStyle/>
          <a:p>
            <a:fld id="{24BDADEA-092F-4B92-AE32-B4471EA02D1D}" type="datetime1">
              <a:rPr lang="en-US" smtClean="0"/>
              <a:t>1/18/2024</a:t>
            </a:fld>
            <a:endParaRPr lang="en-US"/>
          </a:p>
        </p:txBody>
      </p:sp>
      <p:sp>
        <p:nvSpPr>
          <p:cNvPr id="8" name="Footer Placeholder 7">
            <a:extLst>
              <a:ext uri="{FF2B5EF4-FFF2-40B4-BE49-F238E27FC236}">
                <a16:creationId xmlns:a16="http://schemas.microsoft.com/office/drawing/2014/main" id="{2A5301E9-B47C-124B-4D94-0F30EBCDF1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DE4F55-6506-1218-071E-E6CF273BDB41}"/>
              </a:ext>
            </a:extLst>
          </p:cNvPr>
          <p:cNvSpPr>
            <a:spLocks noGrp="1"/>
          </p:cNvSpPr>
          <p:nvPr>
            <p:ph type="sldNum" sz="quarter" idx="12"/>
          </p:nvPr>
        </p:nvSpPr>
        <p:spPr/>
        <p:txBody>
          <a:bodyPr/>
          <a:lstStyle/>
          <a:p>
            <a:fld id="{E9CA7AE6-6158-4AFE-B2A7-A1BB674424D5}" type="slidenum">
              <a:rPr lang="en-US" smtClean="0"/>
              <a:t>‹#›</a:t>
            </a:fld>
            <a:endParaRPr lang="en-US"/>
          </a:p>
        </p:txBody>
      </p:sp>
    </p:spTree>
    <p:extLst>
      <p:ext uri="{BB962C8B-B14F-4D97-AF65-F5344CB8AC3E}">
        <p14:creationId xmlns:p14="http://schemas.microsoft.com/office/powerpoint/2010/main" val="3923816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75572-2262-F251-AFC3-5BA679B4FD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3D3F1D-688F-C316-5AA9-5CD4D1107371}"/>
              </a:ext>
            </a:extLst>
          </p:cNvPr>
          <p:cNvSpPr>
            <a:spLocks noGrp="1"/>
          </p:cNvSpPr>
          <p:nvPr>
            <p:ph type="dt" sz="half" idx="10"/>
          </p:nvPr>
        </p:nvSpPr>
        <p:spPr/>
        <p:txBody>
          <a:bodyPr/>
          <a:lstStyle/>
          <a:p>
            <a:fld id="{3BA60CC7-5791-45CD-B9E7-5E232702FA1F}" type="datetime1">
              <a:rPr lang="en-US" smtClean="0"/>
              <a:t>1/18/2024</a:t>
            </a:fld>
            <a:endParaRPr lang="en-US"/>
          </a:p>
        </p:txBody>
      </p:sp>
      <p:sp>
        <p:nvSpPr>
          <p:cNvPr id="4" name="Footer Placeholder 3">
            <a:extLst>
              <a:ext uri="{FF2B5EF4-FFF2-40B4-BE49-F238E27FC236}">
                <a16:creationId xmlns:a16="http://schemas.microsoft.com/office/drawing/2014/main" id="{E5C31921-2A73-E2D3-93BF-560893D690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B8B1B1-FA3D-825E-A5D1-BE420D054A30}"/>
              </a:ext>
            </a:extLst>
          </p:cNvPr>
          <p:cNvSpPr>
            <a:spLocks noGrp="1"/>
          </p:cNvSpPr>
          <p:nvPr>
            <p:ph type="sldNum" sz="quarter" idx="12"/>
          </p:nvPr>
        </p:nvSpPr>
        <p:spPr/>
        <p:txBody>
          <a:bodyPr/>
          <a:lstStyle/>
          <a:p>
            <a:fld id="{E9CA7AE6-6158-4AFE-B2A7-A1BB674424D5}" type="slidenum">
              <a:rPr lang="en-US" smtClean="0"/>
              <a:t>‹#›</a:t>
            </a:fld>
            <a:endParaRPr lang="en-US"/>
          </a:p>
        </p:txBody>
      </p:sp>
    </p:spTree>
    <p:extLst>
      <p:ext uri="{BB962C8B-B14F-4D97-AF65-F5344CB8AC3E}">
        <p14:creationId xmlns:p14="http://schemas.microsoft.com/office/powerpoint/2010/main" val="52998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83144A-27A6-8198-7CB5-0B0236BB1EEE}"/>
              </a:ext>
            </a:extLst>
          </p:cNvPr>
          <p:cNvSpPr>
            <a:spLocks noGrp="1"/>
          </p:cNvSpPr>
          <p:nvPr>
            <p:ph type="dt" sz="half" idx="10"/>
          </p:nvPr>
        </p:nvSpPr>
        <p:spPr/>
        <p:txBody>
          <a:bodyPr/>
          <a:lstStyle/>
          <a:p>
            <a:fld id="{D83BDA2E-7533-4846-A5B5-ED05A4C0885E}" type="datetime1">
              <a:rPr lang="en-US" smtClean="0"/>
              <a:t>1/18/2024</a:t>
            </a:fld>
            <a:endParaRPr lang="en-US"/>
          </a:p>
        </p:txBody>
      </p:sp>
      <p:sp>
        <p:nvSpPr>
          <p:cNvPr id="3" name="Footer Placeholder 2">
            <a:extLst>
              <a:ext uri="{FF2B5EF4-FFF2-40B4-BE49-F238E27FC236}">
                <a16:creationId xmlns:a16="http://schemas.microsoft.com/office/drawing/2014/main" id="{1316C507-D164-55BE-8DD2-75DF5BCA9F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7CA24B-8AE8-4713-7A38-2B5B4B0C84EE}"/>
              </a:ext>
            </a:extLst>
          </p:cNvPr>
          <p:cNvSpPr>
            <a:spLocks noGrp="1"/>
          </p:cNvSpPr>
          <p:nvPr>
            <p:ph type="sldNum" sz="quarter" idx="12"/>
          </p:nvPr>
        </p:nvSpPr>
        <p:spPr/>
        <p:txBody>
          <a:bodyPr/>
          <a:lstStyle/>
          <a:p>
            <a:fld id="{E9CA7AE6-6158-4AFE-B2A7-A1BB674424D5}" type="slidenum">
              <a:rPr lang="en-US" smtClean="0"/>
              <a:t>‹#›</a:t>
            </a:fld>
            <a:endParaRPr lang="en-US"/>
          </a:p>
        </p:txBody>
      </p:sp>
    </p:spTree>
    <p:extLst>
      <p:ext uri="{BB962C8B-B14F-4D97-AF65-F5344CB8AC3E}">
        <p14:creationId xmlns:p14="http://schemas.microsoft.com/office/powerpoint/2010/main" val="3258818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83A39-5220-CB02-AA1F-22C05EAA02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7BF2E0-E6DF-0022-69F8-8565D5E633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DA4581-EB6C-71CE-1940-26AE0F2D9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C4B842-465E-1F4E-D590-223E807A0EB4}"/>
              </a:ext>
            </a:extLst>
          </p:cNvPr>
          <p:cNvSpPr>
            <a:spLocks noGrp="1"/>
          </p:cNvSpPr>
          <p:nvPr>
            <p:ph type="dt" sz="half" idx="10"/>
          </p:nvPr>
        </p:nvSpPr>
        <p:spPr/>
        <p:txBody>
          <a:bodyPr/>
          <a:lstStyle/>
          <a:p>
            <a:fld id="{D6B65D64-0E94-4377-9C95-7540CED62037}" type="datetime1">
              <a:rPr lang="en-US" smtClean="0"/>
              <a:t>1/18/2024</a:t>
            </a:fld>
            <a:endParaRPr lang="en-US"/>
          </a:p>
        </p:txBody>
      </p:sp>
      <p:sp>
        <p:nvSpPr>
          <p:cNvPr id="6" name="Footer Placeholder 5">
            <a:extLst>
              <a:ext uri="{FF2B5EF4-FFF2-40B4-BE49-F238E27FC236}">
                <a16:creationId xmlns:a16="http://schemas.microsoft.com/office/drawing/2014/main" id="{163D437B-6A02-ADCC-78F5-D6065E068F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DFED6-AFBB-4B3C-C666-5D98B1119997}"/>
              </a:ext>
            </a:extLst>
          </p:cNvPr>
          <p:cNvSpPr>
            <a:spLocks noGrp="1"/>
          </p:cNvSpPr>
          <p:nvPr>
            <p:ph type="sldNum" sz="quarter" idx="12"/>
          </p:nvPr>
        </p:nvSpPr>
        <p:spPr/>
        <p:txBody>
          <a:bodyPr/>
          <a:lstStyle/>
          <a:p>
            <a:fld id="{E9CA7AE6-6158-4AFE-B2A7-A1BB674424D5}" type="slidenum">
              <a:rPr lang="en-US" smtClean="0"/>
              <a:t>‹#›</a:t>
            </a:fld>
            <a:endParaRPr lang="en-US"/>
          </a:p>
        </p:txBody>
      </p:sp>
    </p:spTree>
    <p:extLst>
      <p:ext uri="{BB962C8B-B14F-4D97-AF65-F5344CB8AC3E}">
        <p14:creationId xmlns:p14="http://schemas.microsoft.com/office/powerpoint/2010/main" val="3970372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9C65-CAF1-1ED4-3684-9F51BA3F9A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4FDA6C-0CEC-F998-A694-62CBA3F194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82636B-8F9E-D442-A9CC-192D0B353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57D87-3D39-8439-123F-9AC5D4FF097B}"/>
              </a:ext>
            </a:extLst>
          </p:cNvPr>
          <p:cNvSpPr>
            <a:spLocks noGrp="1"/>
          </p:cNvSpPr>
          <p:nvPr>
            <p:ph type="dt" sz="half" idx="10"/>
          </p:nvPr>
        </p:nvSpPr>
        <p:spPr/>
        <p:txBody>
          <a:bodyPr/>
          <a:lstStyle/>
          <a:p>
            <a:fld id="{BDE98150-D797-4D65-9BA8-154519BF82BE}" type="datetime1">
              <a:rPr lang="en-US" smtClean="0"/>
              <a:t>1/18/2024</a:t>
            </a:fld>
            <a:endParaRPr lang="en-US"/>
          </a:p>
        </p:txBody>
      </p:sp>
      <p:sp>
        <p:nvSpPr>
          <p:cNvPr id="6" name="Footer Placeholder 5">
            <a:extLst>
              <a:ext uri="{FF2B5EF4-FFF2-40B4-BE49-F238E27FC236}">
                <a16:creationId xmlns:a16="http://schemas.microsoft.com/office/drawing/2014/main" id="{6823ECE8-7DE2-0BF1-3078-D9B13DAC5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D1DC89-DA03-C108-A396-7064513E1354}"/>
              </a:ext>
            </a:extLst>
          </p:cNvPr>
          <p:cNvSpPr>
            <a:spLocks noGrp="1"/>
          </p:cNvSpPr>
          <p:nvPr>
            <p:ph type="sldNum" sz="quarter" idx="12"/>
          </p:nvPr>
        </p:nvSpPr>
        <p:spPr/>
        <p:txBody>
          <a:bodyPr/>
          <a:lstStyle/>
          <a:p>
            <a:fld id="{E9CA7AE6-6158-4AFE-B2A7-A1BB674424D5}" type="slidenum">
              <a:rPr lang="en-US" smtClean="0"/>
              <a:t>‹#›</a:t>
            </a:fld>
            <a:endParaRPr lang="en-US"/>
          </a:p>
        </p:txBody>
      </p:sp>
    </p:spTree>
    <p:extLst>
      <p:ext uri="{BB962C8B-B14F-4D97-AF65-F5344CB8AC3E}">
        <p14:creationId xmlns:p14="http://schemas.microsoft.com/office/powerpoint/2010/main" val="1459854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FBD00E-34C0-FDA8-73E7-5F3605DB5A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A23C8C-0FC2-AE63-54A8-4CB1C995A6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A0655-3658-5A2B-D7D6-4873E95226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6B15F-1EA0-4619-BFDF-F49FCB2BD707}" type="datetime1">
              <a:rPr lang="en-US" smtClean="0"/>
              <a:t>1/18/2024</a:t>
            </a:fld>
            <a:endParaRPr lang="en-US"/>
          </a:p>
        </p:txBody>
      </p:sp>
      <p:sp>
        <p:nvSpPr>
          <p:cNvPr id="5" name="Footer Placeholder 4">
            <a:extLst>
              <a:ext uri="{FF2B5EF4-FFF2-40B4-BE49-F238E27FC236}">
                <a16:creationId xmlns:a16="http://schemas.microsoft.com/office/drawing/2014/main" id="{FE5D5F9E-37AE-BC0D-62A4-8F16506E89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D6F5D7-76D0-F7CA-54C5-A4EFC3963E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A7AE6-6158-4AFE-B2A7-A1BB674424D5}" type="slidenum">
              <a:rPr lang="en-US" smtClean="0"/>
              <a:t>‹#›</a:t>
            </a:fld>
            <a:endParaRPr lang="en-US"/>
          </a:p>
        </p:txBody>
      </p:sp>
    </p:spTree>
    <p:extLst>
      <p:ext uri="{BB962C8B-B14F-4D97-AF65-F5344CB8AC3E}">
        <p14:creationId xmlns:p14="http://schemas.microsoft.com/office/powerpoint/2010/main" val="2230696854"/>
      </p:ext>
    </p:extLst>
  </p:cSld>
  <p:clrMap bg1="lt1" tx1="dk1" bg2="lt2" tx2="dk2" accent1="accent1" accent2="accent2" accent3="accent3" accent4="accent4" accent5="accent5" accent6="accent6" hlink="hlink" folHlink="folHlink"/>
  <p:sldLayoutIdLst>
    <p:sldLayoutId id="2147483818" r:id="rId1"/>
    <p:sldLayoutId id="2147483820" r:id="rId2"/>
    <p:sldLayoutId id="2147483651" r:id="rId3"/>
    <p:sldLayoutId id="2147483652" r:id="rId4"/>
    <p:sldLayoutId id="2147483653" r:id="rId5"/>
    <p:sldLayoutId id="2147483654" r:id="rId6"/>
    <p:sldLayoutId id="2147483819"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627D9F6-90C3-4F97-BF4F-880DD4AEA9DA}" type="datetime1">
              <a:rPr lang="en-US" smtClean="0"/>
              <a:t>1/18/2024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EE1E299-ECE8-4C5F-8245-07A8BACAE433}" type="slidenum">
              <a:rPr lang="en-US" smtClean="0"/>
              <a:t>‹#›</a:t>
            </a:fld>
            <a:endParaRPr lang="en-US"/>
          </a:p>
        </p:txBody>
      </p:sp>
    </p:spTree>
    <p:extLst>
      <p:ext uri="{BB962C8B-B14F-4D97-AF65-F5344CB8AC3E}">
        <p14:creationId xmlns:p14="http://schemas.microsoft.com/office/powerpoint/2010/main" val="1684320676"/>
      </p:ext>
    </p:extLst>
  </p:cSld>
  <p:clrMap bg1="lt1" tx1="dk1" bg2="lt2" tx2="dk2" accent1="accent1" accent2="accent2" accent3="accent3" accent4="accent4" accent5="accent5" accent6="accent6" hlink="hlink" folHlink="folHlink"/>
  <p:sldLayoutIdLst>
    <p:sldLayoutId id="2147483816" r:id="rId1"/>
    <p:sldLayoutId id="2147483812" r:id="rId2"/>
    <p:sldLayoutId id="2147483813" r:id="rId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082943-7BC4-6440-D36B-C0ABF7BA0C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A0AB6F-E1B6-83CA-B505-BB335790C5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69DB7-229E-1A22-D696-B74CBF98E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C80ED-5B57-47ED-9CB4-E184814162F3}" type="datetime1">
              <a:rPr lang="en-US" smtClean="0"/>
              <a:t>1/18/2024</a:t>
            </a:fld>
            <a:endParaRPr lang="en-US"/>
          </a:p>
        </p:txBody>
      </p:sp>
      <p:sp>
        <p:nvSpPr>
          <p:cNvPr id="5" name="Footer Placeholder 4">
            <a:extLst>
              <a:ext uri="{FF2B5EF4-FFF2-40B4-BE49-F238E27FC236}">
                <a16:creationId xmlns:a16="http://schemas.microsoft.com/office/drawing/2014/main" id="{164BF36D-FFBC-B08C-9E65-330EE74925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D98B08-1FDA-4923-3995-CD2BF06DAD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37CAB8-567C-44D9-83C6-9594D087BDAD}" type="slidenum">
              <a:rPr lang="en-US" smtClean="0"/>
              <a:t>‹#›</a:t>
            </a:fld>
            <a:endParaRPr lang="en-US"/>
          </a:p>
        </p:txBody>
      </p:sp>
    </p:spTree>
    <p:extLst>
      <p:ext uri="{BB962C8B-B14F-4D97-AF65-F5344CB8AC3E}">
        <p14:creationId xmlns:p14="http://schemas.microsoft.com/office/powerpoint/2010/main" val="3583149968"/>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49"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9.xml"/><Relationship Id="rId4" Type="http://schemas.openxmlformats.org/officeDocument/2006/relationships/hyperlink" Target="https://commons.wikimedia.org/wiki/File:Number_4.jp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11.w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hyperlink" Target="https://www.mass.gov/memorandum/form-of-acknowledgments-and-powers-of-attorney" TargetMode="External"/><Relationship Id="rId2" Type="http://schemas.openxmlformats.org/officeDocument/2006/relationships/hyperlink" Target="https://www.mass.gov/doc/land-court-guidelines-on-registered-land/download" TargetMode="External"/><Relationship Id="rId1" Type="http://schemas.openxmlformats.org/officeDocument/2006/relationships/slideLayout" Target="../slideLayouts/slideLayout14.xml"/><Relationship Id="rId5" Type="http://schemas.openxmlformats.org/officeDocument/2006/relationships/hyperlink" Target="https://www.sec.state.ma.us/divisions/registry-of-deeds/download/index-standards-2018.pdf" TargetMode="External"/><Relationship Id="rId4" Type="http://schemas.openxmlformats.org/officeDocument/2006/relationships/hyperlink" Target="https://www.mass.gov/doc/land-court-chief-title-examiner-memorandum-re-land-court-guideline-14-death-the-effect-of-death/download"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mailto:sclifford@elclaw.com" TargetMode="External"/><Relationship Id="rId2" Type="http://schemas.openxmlformats.org/officeDocument/2006/relationships/hyperlink" Target="mailto:lynne.murphy@fnf.com"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FDB2BA3-EC5A-62B4-37F7-AFBEFC937385}"/>
              </a:ext>
            </a:extLst>
          </p:cNvPr>
          <p:cNvPicPr>
            <a:picLocks noChangeAspect="1"/>
          </p:cNvPicPr>
          <p:nvPr/>
        </p:nvPicPr>
        <p:blipFill>
          <a:blip r:embed="rId2"/>
          <a:stretch>
            <a:fillRect/>
          </a:stretch>
        </p:blipFill>
        <p:spPr>
          <a:xfrm>
            <a:off x="4862512" y="1209040"/>
            <a:ext cx="2466975" cy="1148080"/>
          </a:xfrm>
          <a:prstGeom prst="rect">
            <a:avLst/>
          </a:prstGeom>
        </p:spPr>
      </p:pic>
      <p:sp>
        <p:nvSpPr>
          <p:cNvPr id="3" name="Title 2">
            <a:extLst>
              <a:ext uri="{FF2B5EF4-FFF2-40B4-BE49-F238E27FC236}">
                <a16:creationId xmlns:a16="http://schemas.microsoft.com/office/drawing/2014/main" id="{03D8F5F9-6A1E-6E74-F79D-C97EAED5B87F}"/>
              </a:ext>
            </a:extLst>
          </p:cNvPr>
          <p:cNvSpPr>
            <a:spLocks noGrp="1"/>
          </p:cNvSpPr>
          <p:nvPr>
            <p:ph type="ctrTitle"/>
          </p:nvPr>
        </p:nvSpPr>
        <p:spPr>
          <a:xfrm>
            <a:off x="4625266" y="1122363"/>
            <a:ext cx="2885243" cy="1452161"/>
          </a:xfrm>
        </p:spPr>
        <p:txBody>
          <a:bodyPr>
            <a:normAutofit fontScale="90000"/>
          </a:bodyPr>
          <a:lstStyle/>
          <a:p>
            <a:br>
              <a:rPr lang="en-US" dirty="0"/>
            </a:br>
            <a:endParaRPr lang="en-US" dirty="0"/>
          </a:p>
        </p:txBody>
      </p:sp>
      <p:sp>
        <p:nvSpPr>
          <p:cNvPr id="6" name="Subtitle 5">
            <a:extLst>
              <a:ext uri="{FF2B5EF4-FFF2-40B4-BE49-F238E27FC236}">
                <a16:creationId xmlns:a16="http://schemas.microsoft.com/office/drawing/2014/main" id="{7F34D055-1FBA-6D5B-A587-D1DBED436B0D}"/>
              </a:ext>
            </a:extLst>
          </p:cNvPr>
          <p:cNvSpPr>
            <a:spLocks noGrp="1"/>
          </p:cNvSpPr>
          <p:nvPr>
            <p:ph type="subTitle" idx="1"/>
          </p:nvPr>
        </p:nvSpPr>
        <p:spPr>
          <a:xfrm>
            <a:off x="1524000" y="3602038"/>
            <a:ext cx="9144000" cy="1655762"/>
          </a:xfrm>
        </p:spPr>
        <p:txBody>
          <a:bodyPr>
            <a:normAutofit/>
          </a:bodyPr>
          <a:lstStyle/>
          <a:p>
            <a:r>
              <a:rPr lang="en-US"/>
              <a:t>DRAFTING TRAPS:  </a:t>
            </a:r>
          </a:p>
          <a:p>
            <a:r>
              <a:rPr lang="en-US"/>
              <a:t>HOW TO AVOID &amp; FIX COMMON PROBLEMS ARISING OUT OF DOCUMENT DRAFTING</a:t>
            </a:r>
            <a:endParaRPr lang="en-US" dirty="0"/>
          </a:p>
        </p:txBody>
      </p:sp>
      <p:pic>
        <p:nvPicPr>
          <p:cNvPr id="7" name="Picture 6" descr="cid:CC2F784F-1C8E-42F2-A27B-74C020DB59DF">
            <a:extLst>
              <a:ext uri="{FF2B5EF4-FFF2-40B4-BE49-F238E27FC236}">
                <a16:creationId xmlns:a16="http://schemas.microsoft.com/office/drawing/2014/main" id="{EF547D7E-0B9C-4113-3764-4589D137C5C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981200" y="5553077"/>
            <a:ext cx="2152650" cy="914399"/>
          </a:xfrm>
          <a:prstGeom prst="rect">
            <a:avLst/>
          </a:prstGeom>
          <a:noFill/>
          <a:ln>
            <a:noFill/>
          </a:ln>
        </p:spPr>
      </p:pic>
      <p:pic>
        <p:nvPicPr>
          <p:cNvPr id="10" name="Picture 9">
            <a:extLst>
              <a:ext uri="{FF2B5EF4-FFF2-40B4-BE49-F238E27FC236}">
                <a16:creationId xmlns:a16="http://schemas.microsoft.com/office/drawing/2014/main" id="{7166AEA1-CE30-D160-F41F-373C7C4DD661}"/>
              </a:ext>
            </a:extLst>
          </p:cNvPr>
          <p:cNvPicPr>
            <a:picLocks noChangeAspect="1"/>
          </p:cNvPicPr>
          <p:nvPr/>
        </p:nvPicPr>
        <p:blipFill>
          <a:blip r:embed="rId4"/>
          <a:stretch>
            <a:fillRect/>
          </a:stretch>
        </p:blipFill>
        <p:spPr>
          <a:xfrm>
            <a:off x="9357063" y="5672831"/>
            <a:ext cx="1453175" cy="794646"/>
          </a:xfrm>
          <a:prstGeom prst="rect">
            <a:avLst/>
          </a:prstGeom>
        </p:spPr>
      </p:pic>
    </p:spTree>
    <p:extLst>
      <p:ext uri="{BB962C8B-B14F-4D97-AF65-F5344CB8AC3E}">
        <p14:creationId xmlns:p14="http://schemas.microsoft.com/office/powerpoint/2010/main" val="1859389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1">
            <a:extLst>
              <a:ext uri="{FF2B5EF4-FFF2-40B4-BE49-F238E27FC236}">
                <a16:creationId xmlns:a16="http://schemas.microsoft.com/office/drawing/2014/main" id="{8B9AA7C6-5E5A-498E-A6DF-A943376E0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33">
            <a:extLst>
              <a:ext uri="{FF2B5EF4-FFF2-40B4-BE49-F238E27FC236}">
                <a16:creationId xmlns:a16="http://schemas.microsoft.com/office/drawing/2014/main" id="{83EAB11A-76F7-48F4-9B4F-5BFDF4BF96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300" y="2385102"/>
            <a:ext cx="574091" cy="2087796"/>
            <a:chOff x="209668" y="2857422"/>
            <a:chExt cx="463662" cy="2087796"/>
          </a:xfrm>
        </p:grpSpPr>
        <p:sp>
          <p:nvSpPr>
            <p:cNvPr id="45" name="Rectangle 34">
              <a:extLst>
                <a:ext uri="{FF2B5EF4-FFF2-40B4-BE49-F238E27FC236}">
                  <a16:creationId xmlns:a16="http://schemas.microsoft.com/office/drawing/2014/main" id="{74D4C416-D5F4-4F6F-A6F1-87A21CD4FC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423947" y="2857422"/>
              <a:ext cx="249383" cy="20877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35">
              <a:extLst>
                <a:ext uri="{FF2B5EF4-FFF2-40B4-BE49-F238E27FC236}">
                  <a16:creationId xmlns:a16="http://schemas.microsoft.com/office/drawing/2014/main" id="{C6AC1C30-21C6-4BF6-93EE-B211D7A8501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09668" y="2857423"/>
              <a:ext cx="1" cy="208779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8" name="Rectangle 37">
            <a:extLst>
              <a:ext uri="{FF2B5EF4-FFF2-40B4-BE49-F238E27FC236}">
                <a16:creationId xmlns:a16="http://schemas.microsoft.com/office/drawing/2014/main" id="{81E140AE-0ABF-47C8-BF32-7D2F0CF2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631767"/>
            <a:ext cx="11111729" cy="575240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FF4332-2818-6BA8-2738-80E08A503170}"/>
              </a:ext>
            </a:extLst>
          </p:cNvPr>
          <p:cNvSpPr>
            <a:spLocks noGrp="1"/>
          </p:cNvSpPr>
          <p:nvPr>
            <p:ph type="ctrTitle"/>
          </p:nvPr>
        </p:nvSpPr>
        <p:spPr>
          <a:xfrm>
            <a:off x="1153618" y="1239927"/>
            <a:ext cx="4008586" cy="4680583"/>
          </a:xfrm>
        </p:spPr>
        <p:txBody>
          <a:bodyPr vert="horz" lIns="91440" tIns="45720" rIns="91440" bIns="45720" rtlCol="0" anchor="ctr">
            <a:normAutofit/>
          </a:bodyPr>
          <a:lstStyle/>
          <a:p>
            <a:pPr algn="l"/>
            <a:r>
              <a:rPr kumimoji="0" lang="en-US" sz="5200" b="1" i="0" u="sng" strike="noStrike" kern="1200" cap="none" spc="0" normalizeH="0" baseline="0" noProof="0" dirty="0">
                <a:ln>
                  <a:noFill/>
                </a:ln>
                <a:solidFill>
                  <a:schemeClr val="tx1"/>
                </a:solidFill>
                <a:effectLst/>
                <a:uLnTx/>
                <a:uFillTx/>
                <a:latin typeface="+mj-lt"/>
                <a:ea typeface="+mj-ea"/>
                <a:cs typeface="+mj-cs"/>
              </a:rPr>
              <a:t>GRANTOR CLAUSE: DEEDS BY TRUSTEES OF TRUSTS</a:t>
            </a:r>
            <a:endParaRPr lang="en-US" sz="52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E26EAA06-F53C-D9E6-02D7-9D5D27096981}"/>
              </a:ext>
            </a:extLst>
          </p:cNvPr>
          <p:cNvSpPr>
            <a:spLocks noGrp="1"/>
          </p:cNvSpPr>
          <p:nvPr>
            <p:ph type="subTitle" idx="1"/>
          </p:nvPr>
        </p:nvSpPr>
        <p:spPr>
          <a:xfrm>
            <a:off x="4835769" y="61547"/>
            <a:ext cx="6427978" cy="5858964"/>
          </a:xfrm>
        </p:spPr>
        <p:txBody>
          <a:bodyPr vert="horz" lIns="91440" tIns="45720" rIns="91440" bIns="45720" rtlCol="0" anchor="ctr">
            <a:normAutofit/>
          </a:bodyPr>
          <a:lstStyle/>
          <a:p>
            <a:pPr marR="0" algn="l">
              <a:spcBef>
                <a:spcPts val="0"/>
              </a:spcBef>
              <a:spcAft>
                <a:spcPts val="800"/>
              </a:spcAft>
            </a:pPr>
            <a:r>
              <a:rPr lang="en-US" sz="1400" b="1" u="sng" dirty="0">
                <a:effectLst/>
              </a:rPr>
              <a:t>GRANTOR CLAUSE -RECORDED TRUSTS</a:t>
            </a:r>
            <a:r>
              <a:rPr lang="en-US" sz="1400" b="1" i="1" u="sng" dirty="0"/>
              <a:t>:</a:t>
            </a:r>
            <a:endParaRPr lang="en-US" sz="1400" dirty="0">
              <a:effectLst/>
            </a:endParaRPr>
          </a:p>
          <a:p>
            <a:pPr algn="l"/>
            <a:r>
              <a:rPr lang="en-US" sz="1400" i="1" dirty="0">
                <a:effectLst/>
              </a:rPr>
              <a:t>__________________ Trustee of the _________________Trust </a:t>
            </a:r>
            <a:r>
              <a:rPr lang="en-US" sz="1400" dirty="0">
                <a:effectLst/>
              </a:rPr>
              <a:t>u/d/t  (date of Trust), see Trust recorded in Book ________, page __________ </a:t>
            </a:r>
          </a:p>
          <a:p>
            <a:pPr algn="l"/>
            <a:endParaRPr lang="en-US" sz="1400" dirty="0">
              <a:effectLst/>
            </a:endParaRPr>
          </a:p>
          <a:p>
            <a:pPr marR="0" algn="l">
              <a:spcBef>
                <a:spcPts val="0"/>
              </a:spcBef>
              <a:spcAft>
                <a:spcPts val="800"/>
              </a:spcAft>
            </a:pPr>
            <a:r>
              <a:rPr lang="en-US" sz="1400" i="1" dirty="0">
                <a:effectLst/>
              </a:rPr>
              <a:t>__________________ Trustee of the _________________Trust </a:t>
            </a:r>
            <a:r>
              <a:rPr lang="en-US" sz="1400" dirty="0">
                <a:effectLst/>
              </a:rPr>
              <a:t>u/d/t  (date of Trust), see Trust recorded herewith</a:t>
            </a:r>
          </a:p>
          <a:p>
            <a:pPr algn="l"/>
            <a:r>
              <a:rPr lang="en-US" sz="1400" b="1" u="sng" cap="all" dirty="0">
                <a:effectLst/>
              </a:rPr>
              <a:t>GRANTOR CLAUSE– Unrecorded Trusts</a:t>
            </a:r>
            <a:r>
              <a:rPr lang="en-US" sz="1400" b="1" u="sng" dirty="0">
                <a:effectLst/>
              </a:rPr>
              <a:t>:</a:t>
            </a:r>
          </a:p>
          <a:p>
            <a:pPr algn="l"/>
            <a:endParaRPr lang="en-US" sz="1400" dirty="0">
              <a:effectLst/>
            </a:endParaRPr>
          </a:p>
          <a:p>
            <a:pPr marR="0" algn="l">
              <a:spcBef>
                <a:spcPts val="0"/>
              </a:spcBef>
              <a:spcAft>
                <a:spcPts val="800"/>
              </a:spcAft>
            </a:pPr>
            <a:r>
              <a:rPr lang="en-US" sz="1400" i="1" dirty="0">
                <a:effectLst/>
              </a:rPr>
              <a:t>__________________ Trustee of the _________________Trust </a:t>
            </a:r>
            <a:r>
              <a:rPr lang="en-US" sz="1400" dirty="0">
                <a:effectLst/>
              </a:rPr>
              <a:t>u/d/t  (date of Trust), see Certificate of Trust pursuant to M.G.L. </a:t>
            </a:r>
            <a:r>
              <a:rPr lang="en-US" sz="1400" dirty="0" err="1">
                <a:effectLst/>
              </a:rPr>
              <a:t>ch.</a:t>
            </a:r>
            <a:r>
              <a:rPr lang="en-US" sz="1400" dirty="0">
                <a:effectLst/>
              </a:rPr>
              <a:t> 184, section 35 recorded in  Book ________, page __________ </a:t>
            </a:r>
          </a:p>
          <a:p>
            <a:pPr marR="0" algn="l">
              <a:spcBef>
                <a:spcPts val="0"/>
              </a:spcBef>
              <a:spcAft>
                <a:spcPts val="800"/>
              </a:spcAft>
            </a:pPr>
            <a:r>
              <a:rPr lang="en-US" sz="1400" i="1" dirty="0">
                <a:effectLst/>
              </a:rPr>
              <a:t>__________________ Trustee of the _________________Trust </a:t>
            </a:r>
            <a:r>
              <a:rPr lang="en-US" sz="1400" dirty="0">
                <a:effectLst/>
              </a:rPr>
              <a:t>u/d/t  (date of Trust), see Certificate of Trust pursuant to M.G.L. </a:t>
            </a:r>
            <a:r>
              <a:rPr lang="en-US" sz="1400" dirty="0" err="1">
                <a:effectLst/>
              </a:rPr>
              <a:t>ch.</a:t>
            </a:r>
            <a:r>
              <a:rPr lang="en-US" sz="1400" dirty="0">
                <a:effectLst/>
              </a:rPr>
              <a:t> 184, section 35 recorded herewith</a:t>
            </a:r>
          </a:p>
          <a:p>
            <a:pPr marR="0" algn="l">
              <a:spcBef>
                <a:spcPts val="0"/>
              </a:spcBef>
              <a:spcAft>
                <a:spcPts val="800"/>
              </a:spcAft>
            </a:pPr>
            <a:endParaRPr lang="en-US" sz="1400" b="1" u="sng" dirty="0">
              <a:effectLst/>
            </a:endParaRPr>
          </a:p>
          <a:p>
            <a:pPr marR="0" algn="l">
              <a:spcBef>
                <a:spcPts val="0"/>
              </a:spcBef>
              <a:spcAft>
                <a:spcPts val="800"/>
              </a:spcAft>
            </a:pPr>
            <a:r>
              <a:rPr lang="en-US" sz="1400" b="1" u="sng" dirty="0">
                <a:effectLst/>
              </a:rPr>
              <a:t>GRANTOR CLAUSE </a:t>
            </a:r>
            <a:r>
              <a:rPr lang="en-US" sz="1400" b="1" u="sng" cap="all" dirty="0">
                <a:effectLst/>
              </a:rPr>
              <a:t>Testamentary Trust</a:t>
            </a:r>
            <a:r>
              <a:rPr lang="en-US" sz="1400" b="1" u="sng" dirty="0">
                <a:effectLst/>
              </a:rPr>
              <a:t>:</a:t>
            </a:r>
          </a:p>
          <a:p>
            <a:pPr marR="0" algn="l">
              <a:spcBef>
                <a:spcPts val="0"/>
              </a:spcBef>
              <a:spcAft>
                <a:spcPts val="800"/>
              </a:spcAft>
            </a:pPr>
            <a:endParaRPr lang="en-US" sz="1400" dirty="0">
              <a:effectLst/>
            </a:endParaRPr>
          </a:p>
          <a:p>
            <a:pPr marR="0" algn="l">
              <a:spcBef>
                <a:spcPts val="0"/>
              </a:spcBef>
              <a:spcAft>
                <a:spcPts val="800"/>
              </a:spcAft>
            </a:pPr>
            <a:r>
              <a:rPr lang="en-US" sz="1400" dirty="0">
                <a:effectLst/>
              </a:rPr>
              <a:t>__________, Trustee of the Jane Doe Testamentary Trust, u/d/t contained in the probated will of the Estate of Jane Doe, </a:t>
            </a:r>
            <a:r>
              <a:rPr lang="en-US" sz="1400" i="1" dirty="0">
                <a:effectLst/>
              </a:rPr>
              <a:t>Probate and Family Court, Docket No.###########, by power conferred under the Trust,</a:t>
            </a:r>
            <a:endParaRPr lang="en-US" sz="1400" dirty="0">
              <a:effectLst/>
            </a:endParaRPr>
          </a:p>
          <a:p>
            <a:pPr indent="-228600" algn="l">
              <a:buFont typeface="Arial" panose="020B0604020202020204" pitchFamily="34" charset="0"/>
              <a:buChar char="•"/>
            </a:pPr>
            <a:endParaRPr lang="en-US" sz="1100" dirty="0"/>
          </a:p>
        </p:txBody>
      </p:sp>
      <p:sp>
        <p:nvSpPr>
          <p:cNvPr id="4" name="Slide Number Placeholder 3">
            <a:extLst>
              <a:ext uri="{FF2B5EF4-FFF2-40B4-BE49-F238E27FC236}">
                <a16:creationId xmlns:a16="http://schemas.microsoft.com/office/drawing/2014/main" id="{30C4A372-23FF-E9FC-576E-7E0A8421896D}"/>
              </a:ext>
            </a:extLst>
          </p:cNvPr>
          <p:cNvSpPr>
            <a:spLocks noGrp="1"/>
          </p:cNvSpPr>
          <p:nvPr>
            <p:ph type="sldNum" sz="quarter" idx="12"/>
          </p:nvPr>
        </p:nvSpPr>
        <p:spPr/>
        <p:txBody>
          <a:bodyPr/>
          <a:lstStyle/>
          <a:p>
            <a:fld id="{0A37CAB8-567C-44D9-83C6-9594D087BDAD}" type="slidenum">
              <a:rPr lang="en-US" smtClean="0"/>
              <a:t>10</a:t>
            </a:fld>
            <a:endParaRPr lang="en-US"/>
          </a:p>
        </p:txBody>
      </p:sp>
    </p:spTree>
    <p:extLst>
      <p:ext uri="{BB962C8B-B14F-4D97-AF65-F5344CB8AC3E}">
        <p14:creationId xmlns:p14="http://schemas.microsoft.com/office/powerpoint/2010/main" val="2439756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0386111-D0A2-060B-78AF-41B9E1488E13}"/>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pPr algn="l"/>
            <a:r>
              <a:rPr kumimoji="0" lang="en-US" sz="4400" b="1" i="0" u="none" strike="noStrike" kern="1200" cap="none" spc="0" normalizeH="0" baseline="0" noProof="0">
                <a:ln>
                  <a:noFill/>
                </a:ln>
                <a:solidFill>
                  <a:schemeClr val="tx1"/>
                </a:solidFill>
                <a:effectLst/>
                <a:uLnTx/>
                <a:uFillTx/>
                <a:latin typeface="+mj-lt"/>
                <a:ea typeface="+mj-ea"/>
                <a:cs typeface="+mj-cs"/>
              </a:rPr>
              <a:t>What if there is a problem with the Grantee Clause into a Trust that is already recorded?</a:t>
            </a:r>
            <a:endParaRPr lang="en-US" sz="4400" kern="1200">
              <a:solidFill>
                <a:schemeClr val="tx1"/>
              </a:solidFill>
              <a:latin typeface="+mj-lt"/>
              <a:ea typeface="+mj-ea"/>
              <a:cs typeface="+mj-cs"/>
            </a:endParaRPr>
          </a:p>
        </p:txBody>
      </p:sp>
      <p:sp>
        <p:nvSpPr>
          <p:cNvPr id="23"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a:extLst>
              <a:ext uri="{FF2B5EF4-FFF2-40B4-BE49-F238E27FC236}">
                <a16:creationId xmlns:a16="http://schemas.microsoft.com/office/drawing/2014/main" id="{2AE32CDF-09C5-0945-BD1B-1906F25A0F0C}"/>
              </a:ext>
            </a:extLst>
          </p:cNvPr>
          <p:cNvSpPr>
            <a:spLocks noGrp="1"/>
          </p:cNvSpPr>
          <p:nvPr>
            <p:ph type="subTitle" idx="1"/>
          </p:nvPr>
        </p:nvSpPr>
        <p:spPr>
          <a:xfrm>
            <a:off x="838200" y="1825625"/>
            <a:ext cx="10515600" cy="4351338"/>
          </a:xfrm>
        </p:spPr>
        <p:txBody>
          <a:bodyPr vert="horz" lIns="91440" tIns="45720" rIns="91440" bIns="45720" rtlCol="0">
            <a:normAutofit/>
          </a:bodyPr>
          <a:lstStyle/>
          <a:p>
            <a:pPr marL="857250" marR="0" lvl="2" indent="-228600" algn="l" fontAlgn="auto">
              <a:spcBef>
                <a:spcPts val="375"/>
              </a:spcBef>
              <a:spcAft>
                <a:spcPts val="0"/>
              </a:spcAft>
              <a:buClrTx/>
              <a:buSzTx/>
              <a:buFont typeface="Arial" panose="020B0604020202020204" pitchFamily="34" charset="0"/>
              <a:buChar char="•"/>
              <a:tabLst/>
              <a:defRPr/>
            </a:pPr>
            <a:r>
              <a:rPr kumimoji="0" lang="en-US" sz="3200" b="0" i="0" u="none" strike="noStrike" cap="none" spc="0" normalizeH="0" baseline="0" noProof="0" dirty="0">
                <a:ln>
                  <a:noFill/>
                </a:ln>
                <a:effectLst/>
                <a:uLnTx/>
                <a:uFillTx/>
              </a:rPr>
              <a:t>Title Standard 45</a:t>
            </a:r>
          </a:p>
          <a:p>
            <a:pPr marL="857250" marR="0" lvl="2" indent="-228600" algn="l" fontAlgn="auto">
              <a:spcBef>
                <a:spcPts val="375"/>
              </a:spcBef>
              <a:spcAft>
                <a:spcPts val="0"/>
              </a:spcAft>
              <a:buClrTx/>
              <a:buSzTx/>
              <a:buFont typeface="Arial" panose="020B0604020202020204" pitchFamily="34" charset="0"/>
              <a:buChar char="•"/>
              <a:tabLst/>
              <a:defRPr/>
            </a:pPr>
            <a:r>
              <a:rPr lang="en-US" sz="3200" dirty="0"/>
              <a:t>The Trust is a Business Trust that is filed with the Secretary of the Commonwealth.</a:t>
            </a:r>
          </a:p>
          <a:p>
            <a:pPr marL="857250" marR="0" lvl="2" indent="-228600" algn="l" fontAlgn="auto">
              <a:spcBef>
                <a:spcPts val="375"/>
              </a:spcBef>
              <a:spcAft>
                <a:spcPts val="0"/>
              </a:spcAft>
              <a:buClrTx/>
              <a:buSzTx/>
              <a:buFont typeface="Arial" panose="020B0604020202020204" pitchFamily="34" charset="0"/>
              <a:buChar char="•"/>
              <a:tabLst/>
              <a:defRPr/>
            </a:pPr>
            <a:r>
              <a:rPr lang="en-US" sz="3200" dirty="0"/>
              <a:t>There is a reference to recorded 184/35 Certificate or the recorded Trust that names the Trustees</a:t>
            </a:r>
          </a:p>
          <a:p>
            <a:pPr marL="857250" marR="0" lvl="2" indent="-228600" algn="l" fontAlgn="auto">
              <a:spcBef>
                <a:spcPts val="375"/>
              </a:spcBef>
              <a:spcAft>
                <a:spcPts val="0"/>
              </a:spcAft>
              <a:buClrTx/>
              <a:buSzTx/>
              <a:buFont typeface="Arial" panose="020B0604020202020204" pitchFamily="34" charset="0"/>
              <a:buChar char="•"/>
              <a:tabLst/>
              <a:defRPr/>
            </a:pPr>
            <a:r>
              <a:rPr kumimoji="0" lang="en-US" sz="3200" b="0" i="0" u="none" strike="noStrike" cap="none" spc="0" normalizeH="0" baseline="0" noProof="0" dirty="0">
                <a:ln>
                  <a:noFill/>
                </a:ln>
                <a:effectLst/>
                <a:uLnTx/>
                <a:uFillTx/>
              </a:rPr>
              <a:t>A </a:t>
            </a:r>
            <a:r>
              <a:rPr lang="en-US" sz="3200" dirty="0"/>
              <a:t>testamentary Trust names the Trustee in the duly probated Will/Estate.</a:t>
            </a:r>
            <a:endParaRPr kumimoji="0" lang="en-US" sz="3200" b="0" i="0" u="none" strike="noStrike" cap="none" spc="0" normalizeH="0" baseline="0" noProof="0" dirty="0">
              <a:ln>
                <a:noFill/>
              </a:ln>
              <a:effectLst/>
              <a:uLnTx/>
              <a:uFillTx/>
            </a:endParaRPr>
          </a:p>
          <a:p>
            <a:pPr indent="-228600" algn="l">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97378081-B940-EE84-D965-E891FB4DC6D5}"/>
              </a:ext>
            </a:extLst>
          </p:cNvPr>
          <p:cNvSpPr>
            <a:spLocks noGrp="1"/>
          </p:cNvSpPr>
          <p:nvPr>
            <p:ph type="sldNum" sz="quarter" idx="12"/>
          </p:nvPr>
        </p:nvSpPr>
        <p:spPr/>
        <p:txBody>
          <a:bodyPr/>
          <a:lstStyle/>
          <a:p>
            <a:fld id="{E9CA7AE6-6158-4AFE-B2A7-A1BB674424D5}" type="slidenum">
              <a:rPr lang="en-US" smtClean="0"/>
              <a:t>11</a:t>
            </a:fld>
            <a:endParaRPr lang="en-US"/>
          </a:p>
        </p:txBody>
      </p:sp>
    </p:spTree>
    <p:extLst>
      <p:ext uri="{BB962C8B-B14F-4D97-AF65-F5344CB8AC3E}">
        <p14:creationId xmlns:p14="http://schemas.microsoft.com/office/powerpoint/2010/main" val="322836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6387D0D-77DB-D338-8189-1242A4423F71}"/>
              </a:ext>
            </a:extLst>
          </p:cNvPr>
          <p:cNvSpPr>
            <a:spLocks noGrp="1"/>
          </p:cNvSpPr>
          <p:nvPr>
            <p:ph type="title"/>
          </p:nvPr>
        </p:nvSpPr>
        <p:spPr>
          <a:xfrm>
            <a:off x="838200" y="365125"/>
            <a:ext cx="10515600" cy="1325563"/>
          </a:xfrm>
        </p:spPr>
        <p:txBody>
          <a:bodyPr>
            <a:normAutofit/>
          </a:bodyPr>
          <a:lstStyle/>
          <a:p>
            <a:r>
              <a:rPr lang="en-US" dirty="0"/>
              <a:t>What if there is no Trust or 184/35 Trustee Certificate?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18D425E-A671-639E-087F-F6E75601D564}"/>
              </a:ext>
            </a:extLst>
          </p:cNvPr>
          <p:cNvSpPr>
            <a:spLocks noGrp="1"/>
          </p:cNvSpPr>
          <p:nvPr>
            <p:ph idx="1"/>
          </p:nvPr>
        </p:nvSpPr>
        <p:spPr>
          <a:xfrm>
            <a:off x="838200" y="1825625"/>
            <a:ext cx="10515600" cy="4351338"/>
          </a:xfrm>
        </p:spPr>
        <p:txBody>
          <a:bodyPr>
            <a:normAutofit/>
          </a:bodyPr>
          <a:lstStyle/>
          <a:p>
            <a:r>
              <a:rPr lang="en-US" sz="1300"/>
              <a:t>Indefinite Reference</a:t>
            </a:r>
          </a:p>
          <a:p>
            <a:r>
              <a:rPr lang="en-US" sz="1300" b="0" i="0">
                <a:effectLst/>
                <a:latin typeface="Raleway" pitchFamily="2" charset="0"/>
              </a:rPr>
              <a:t>Section 25. No indefinite reference in a recorded instrument shall subject any person not an immediate party thereto to any interest in real estate, legal or equitable, nor put any such person on inquiry with respect to such interest, nor be a cloud on or otherwise adversely affect the title of any such person acquiring the real estate under such recorded instrument if he is not otherwise subject to it or on notice of it. An indefinite reference means (1) a recital indicating directly or by implication that real estate may be subject to restrictions, easements, mortgages, encumbrances or other interests not created by instruments recorded in due course, (2) a recital or indication affecting a description of real estate which by excluding generally real estate previously conveyed or by being in general terms of a person's right, title or interest, or for any other reason, can be construed to refer in a manner limiting the real estate described to any interest not created by instruments recorded in due course, (</a:t>
            </a:r>
            <a:r>
              <a:rPr lang="en-US" sz="1300" b="0" i="0">
                <a:effectLst/>
                <a:highlight>
                  <a:srgbClr val="FFFF00"/>
                </a:highlight>
                <a:latin typeface="Raleway" pitchFamily="2" charset="0"/>
              </a:rPr>
              <a:t>3) a description of a person as trustee or an indication that a person is acting as trustee, unless the instrument containing the description or indication either sets forth the terms of the trust or specifies a recorded instrument which sets forth its terms and the place in the public records where such instrument is recorded, and (4) any other reference to any interest in real estate, unless the instrument containing the reference either creates the interest referred to or specifies a recorded instrument by which the interest is created and the place in the public records where such instrument is recorded. No instrument shall be deemed recorded in due course unless so recorded in the registry of deeds for the county or district in which the real estate affected lies as to be indexed in the grantor index under the name of the owner of record of the real estate affected at the time of the recording.</a:t>
            </a:r>
            <a:r>
              <a:rPr lang="en-US" sz="1300" b="0" i="0">
                <a:effectLst/>
                <a:latin typeface="Raleway" pitchFamily="2" charset="0"/>
              </a:rPr>
              <a:t> This section shall not apply to a reference to an instrument in a notice or statement permitted by law to be recorded instead of such instrument, nor to a reference to the secured obligation in a mortgage or other instrument appearing of record to be given as security, nor in any proceeding for enforcement of any warranty of title.</a:t>
            </a:r>
            <a:endParaRPr lang="en-US" sz="1300"/>
          </a:p>
        </p:txBody>
      </p:sp>
      <p:sp>
        <p:nvSpPr>
          <p:cNvPr id="4" name="Slide Number Placeholder 3">
            <a:extLst>
              <a:ext uri="{FF2B5EF4-FFF2-40B4-BE49-F238E27FC236}">
                <a16:creationId xmlns:a16="http://schemas.microsoft.com/office/drawing/2014/main" id="{3309FB88-294E-DB13-D639-A34E5203988F}"/>
              </a:ext>
            </a:extLst>
          </p:cNvPr>
          <p:cNvSpPr>
            <a:spLocks noGrp="1"/>
          </p:cNvSpPr>
          <p:nvPr>
            <p:ph type="sldNum" sz="quarter" idx="12"/>
          </p:nvPr>
        </p:nvSpPr>
        <p:spPr/>
        <p:txBody>
          <a:bodyPr/>
          <a:lstStyle/>
          <a:p>
            <a:fld id="{E9CA7AE6-6158-4AFE-B2A7-A1BB674424D5}" type="slidenum">
              <a:rPr lang="en-US" smtClean="0"/>
              <a:t>12</a:t>
            </a:fld>
            <a:endParaRPr lang="en-US"/>
          </a:p>
        </p:txBody>
      </p:sp>
    </p:spTree>
    <p:extLst>
      <p:ext uri="{BB962C8B-B14F-4D97-AF65-F5344CB8AC3E}">
        <p14:creationId xmlns:p14="http://schemas.microsoft.com/office/powerpoint/2010/main" val="3466072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25B32D9-5903-BB97-251F-22BA8B6D36CF}"/>
              </a:ext>
            </a:extLst>
          </p:cNvPr>
          <p:cNvSpPr>
            <a:spLocks noGrp="1"/>
          </p:cNvSpPr>
          <p:nvPr>
            <p:ph type="title"/>
          </p:nvPr>
        </p:nvSpPr>
        <p:spPr>
          <a:xfrm>
            <a:off x="838200" y="365125"/>
            <a:ext cx="10515600" cy="1325563"/>
          </a:xfrm>
        </p:spPr>
        <p:txBody>
          <a:bodyPr>
            <a:normAutofit/>
          </a:bodyPr>
          <a:lstStyle/>
          <a:p>
            <a:r>
              <a:rPr lang="en-US" dirty="0"/>
              <a:t>How to fix an indefinite reference: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01FFE5D-8DC5-8248-6635-3163D871C4A0}"/>
              </a:ext>
            </a:extLst>
          </p:cNvPr>
          <p:cNvSpPr>
            <a:spLocks noGrp="1"/>
          </p:cNvSpPr>
          <p:nvPr>
            <p:ph idx="1"/>
          </p:nvPr>
        </p:nvSpPr>
        <p:spPr>
          <a:xfrm>
            <a:off x="829887" y="1915318"/>
            <a:ext cx="10515600" cy="4351338"/>
          </a:xfrm>
        </p:spPr>
        <p:txBody>
          <a:bodyPr>
            <a:normAutofit/>
          </a:bodyPr>
          <a:lstStyle/>
          <a:p>
            <a:r>
              <a:rPr lang="en-US" sz="2200" dirty="0"/>
              <a:t>Record the Trust with your conveyance (NOTE: The </a:t>
            </a:r>
            <a:r>
              <a:rPr lang="en-US" sz="2200" i="1" dirty="0"/>
              <a:t>Trust must have already been in existence at the time of Deed into the Trust)</a:t>
            </a:r>
          </a:p>
          <a:p>
            <a:pPr marL="0" indent="0">
              <a:buNone/>
            </a:pPr>
            <a:r>
              <a:rPr lang="en-US" sz="2200" b="1" u="sng" dirty="0"/>
              <a:t>And</a:t>
            </a:r>
            <a:r>
              <a:rPr lang="en-US" sz="2200" i="1" dirty="0"/>
              <a:t> record an affidavit identifying the trust instrument as the one referred to in the conveyance, and the affidavit is marginally referenced to the conveyance.</a:t>
            </a:r>
          </a:p>
          <a:p>
            <a:r>
              <a:rPr lang="en-US" sz="2200" dirty="0"/>
              <a:t>A trustee’s certificate conforming to the requirements of M.G.L. 184, </a:t>
            </a:r>
            <a:r>
              <a:rPr lang="en-US" sz="2200"/>
              <a:t>s 35, </a:t>
            </a:r>
            <a:r>
              <a:rPr lang="en-US" sz="2200" dirty="0"/>
              <a:t>executed by at least one trustee appearing of record to hold title as such, is recorded or registered in the registry district where the land lies, either contemporaneously with the acquisition of record title by such trustee(s) or at a </a:t>
            </a:r>
            <a:r>
              <a:rPr lang="en-US" sz="2200"/>
              <a:t>later time;  </a:t>
            </a:r>
            <a:r>
              <a:rPr lang="en-US" sz="2200" dirty="0"/>
              <a:t>(REBA Title Standard #53).</a:t>
            </a:r>
          </a:p>
          <a:p>
            <a:pPr marL="0" indent="0">
              <a:buNone/>
            </a:pPr>
            <a:r>
              <a:rPr lang="en-US" sz="2200" dirty="0"/>
              <a:t>OR</a:t>
            </a:r>
          </a:p>
          <a:p>
            <a:r>
              <a:rPr lang="en-US" sz="2200" dirty="0"/>
              <a:t>IF the Trust is already of record at a different registry/registry district, a 183/5B affidavit may be recorded identifying the place of recording or registration and the affidavit is marginally referenced to the conveyance.</a:t>
            </a:r>
          </a:p>
          <a:p>
            <a:endParaRPr lang="en-US" sz="2200" dirty="0"/>
          </a:p>
        </p:txBody>
      </p:sp>
      <p:sp>
        <p:nvSpPr>
          <p:cNvPr id="4" name="Slide Number Placeholder 3">
            <a:extLst>
              <a:ext uri="{FF2B5EF4-FFF2-40B4-BE49-F238E27FC236}">
                <a16:creationId xmlns:a16="http://schemas.microsoft.com/office/drawing/2014/main" id="{0F40BE44-0E26-05A5-0E03-63D706F4F924}"/>
              </a:ext>
            </a:extLst>
          </p:cNvPr>
          <p:cNvSpPr>
            <a:spLocks noGrp="1"/>
          </p:cNvSpPr>
          <p:nvPr>
            <p:ph type="sldNum" sz="quarter" idx="12"/>
          </p:nvPr>
        </p:nvSpPr>
        <p:spPr/>
        <p:txBody>
          <a:bodyPr/>
          <a:lstStyle/>
          <a:p>
            <a:fld id="{E9CA7AE6-6158-4AFE-B2A7-A1BB674424D5}" type="slidenum">
              <a:rPr lang="en-US" smtClean="0"/>
              <a:t>13</a:t>
            </a:fld>
            <a:endParaRPr lang="en-US"/>
          </a:p>
        </p:txBody>
      </p:sp>
    </p:spTree>
    <p:extLst>
      <p:ext uri="{BB962C8B-B14F-4D97-AF65-F5344CB8AC3E}">
        <p14:creationId xmlns:p14="http://schemas.microsoft.com/office/powerpoint/2010/main" val="2775468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2E6720-93AE-C6B0-7005-020DEACF731E}"/>
              </a:ext>
            </a:extLst>
          </p:cNvPr>
          <p:cNvSpPr>
            <a:spLocks noGrp="1"/>
          </p:cNvSpPr>
          <p:nvPr>
            <p:ph type="ctrTitle"/>
          </p:nvPr>
        </p:nvSpPr>
        <p:spPr>
          <a:xfrm>
            <a:off x="1285241" y="1008993"/>
            <a:ext cx="9231410" cy="708047"/>
          </a:xfrm>
        </p:spPr>
        <p:txBody>
          <a:bodyPr anchor="b">
            <a:normAutofit/>
          </a:bodyPr>
          <a:lstStyle/>
          <a:p>
            <a:pPr algn="l"/>
            <a:r>
              <a:rPr kumimoji="0" lang="en-US" sz="3200" b="0" i="0" u="none" strike="noStrike" kern="1200" cap="none" spc="0" normalizeH="0" baseline="0" noProof="0" dirty="0">
                <a:ln>
                  <a:noFill/>
                </a:ln>
                <a:effectLst/>
                <a:uLnTx/>
                <a:uFillTx/>
                <a:latin typeface="Calibri Light" panose="020F0302020204030204"/>
                <a:ea typeface="+mj-ea"/>
                <a:cs typeface="+mj-cs"/>
              </a:rPr>
              <a:t>How to fix an indefinite reference:</a:t>
            </a:r>
            <a:endParaRPr lang="en-US" sz="3200" dirty="0"/>
          </a:p>
        </p:txBody>
      </p:sp>
      <p:sp>
        <p:nvSpPr>
          <p:cNvPr id="3" name="Subtitle 2">
            <a:extLst>
              <a:ext uri="{FF2B5EF4-FFF2-40B4-BE49-F238E27FC236}">
                <a16:creationId xmlns:a16="http://schemas.microsoft.com/office/drawing/2014/main" id="{77E3CBAB-C9AD-B2D8-F032-D16CDBBC7F0A}"/>
              </a:ext>
            </a:extLst>
          </p:cNvPr>
          <p:cNvSpPr>
            <a:spLocks noGrp="1"/>
          </p:cNvSpPr>
          <p:nvPr>
            <p:ph type="subTitle" idx="1"/>
          </p:nvPr>
        </p:nvSpPr>
        <p:spPr>
          <a:xfrm>
            <a:off x="1285241" y="2204720"/>
            <a:ext cx="9697719" cy="3690751"/>
          </a:xfrm>
        </p:spPr>
        <p:txBody>
          <a:bodyPr anchor="t">
            <a:normAutofit/>
          </a:bodyPr>
          <a:lstStyle/>
          <a:p>
            <a:pPr algn="l"/>
            <a:r>
              <a:rPr lang="en-US" sz="4000" dirty="0"/>
              <a:t>The title or an interest therein is held by a purchaser, transferee, or other person relying in good faith on a conveyance by such trustee(s) conforming to the provisions of REBA Title Standard No. 33</a:t>
            </a:r>
          </a:p>
        </p:txBody>
      </p:sp>
      <p:sp>
        <p:nvSpPr>
          <p:cNvPr id="4" name="Slide Number Placeholder 3">
            <a:extLst>
              <a:ext uri="{FF2B5EF4-FFF2-40B4-BE49-F238E27FC236}">
                <a16:creationId xmlns:a16="http://schemas.microsoft.com/office/drawing/2014/main" id="{E737029B-964A-A8FC-10C1-D4ECAD1BCECA}"/>
              </a:ext>
            </a:extLst>
          </p:cNvPr>
          <p:cNvSpPr>
            <a:spLocks noGrp="1"/>
          </p:cNvSpPr>
          <p:nvPr>
            <p:ph type="sldNum" sz="quarter" idx="12"/>
          </p:nvPr>
        </p:nvSpPr>
        <p:spPr/>
        <p:txBody>
          <a:bodyPr/>
          <a:lstStyle/>
          <a:p>
            <a:fld id="{E9CA7AE6-6158-4AFE-B2A7-A1BB674424D5}" type="slidenum">
              <a:rPr lang="en-US" smtClean="0"/>
              <a:t>14</a:t>
            </a:fld>
            <a:endParaRPr lang="en-US"/>
          </a:p>
        </p:txBody>
      </p:sp>
    </p:spTree>
    <p:extLst>
      <p:ext uri="{BB962C8B-B14F-4D97-AF65-F5344CB8AC3E}">
        <p14:creationId xmlns:p14="http://schemas.microsoft.com/office/powerpoint/2010/main" val="3553179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AC1E1-72F2-668F-373B-96B86455995D}"/>
              </a:ext>
            </a:extLst>
          </p:cNvPr>
          <p:cNvSpPr>
            <a:spLocks noGrp="1"/>
          </p:cNvSpPr>
          <p:nvPr>
            <p:ph type="ctrTitle"/>
          </p:nvPr>
        </p:nvSpPr>
        <p:spPr>
          <a:xfrm>
            <a:off x="1524000" y="1122363"/>
            <a:ext cx="9144000" cy="1788788"/>
          </a:xfrm>
        </p:spPr>
        <p:txBody>
          <a:bodyPr/>
          <a:lstStyle/>
          <a:p>
            <a:pPr algn="l"/>
            <a:r>
              <a:rPr lang="en-US" dirty="0"/>
              <a:t>Trustee Powers, Nominal consideration transfers</a:t>
            </a:r>
          </a:p>
        </p:txBody>
      </p:sp>
      <p:sp>
        <p:nvSpPr>
          <p:cNvPr id="3" name="Subtitle 2">
            <a:extLst>
              <a:ext uri="{FF2B5EF4-FFF2-40B4-BE49-F238E27FC236}">
                <a16:creationId xmlns:a16="http://schemas.microsoft.com/office/drawing/2014/main" id="{3F11411E-BE10-35AB-008F-EA8F843F1BBF}"/>
              </a:ext>
            </a:extLst>
          </p:cNvPr>
          <p:cNvSpPr>
            <a:spLocks noGrp="1"/>
          </p:cNvSpPr>
          <p:nvPr>
            <p:ph type="subTitle" idx="1"/>
          </p:nvPr>
        </p:nvSpPr>
        <p:spPr>
          <a:xfrm>
            <a:off x="1524000" y="3275045"/>
            <a:ext cx="9144000" cy="3387011"/>
          </a:xfrm>
        </p:spPr>
        <p:txBody>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Typically, trustees cannot convey property in and out of a trust for $1.00 absent very specific language in the trust</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Gifting language + Self Dealing</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Trustee has the right to amend/terminate without direction</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Trustee has power  to act as the “absolute owner” and 3</a:t>
            </a:r>
            <a:r>
              <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party reliance language</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Beneficial Direction, Trustee Certificate certifying to the direction</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lgn="l"/>
            <a:r>
              <a:rPr lang="en-US" dirty="0"/>
              <a:t>** To determine if the conveyance is allowable, the trust must be carefully reviewed</a:t>
            </a:r>
          </a:p>
        </p:txBody>
      </p:sp>
      <p:pic>
        <p:nvPicPr>
          <p:cNvPr id="5" name="Picture 4">
            <a:extLst>
              <a:ext uri="{FF2B5EF4-FFF2-40B4-BE49-F238E27FC236}">
                <a16:creationId xmlns:a16="http://schemas.microsoft.com/office/drawing/2014/main" id="{6F4F80AD-565F-7C60-D84D-F3EFE5ACE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5298" y="1554481"/>
            <a:ext cx="1119672" cy="1148080"/>
          </a:xfrm>
          <a:prstGeom prst="rect">
            <a:avLst/>
          </a:prstGeom>
        </p:spPr>
      </p:pic>
      <p:sp>
        <p:nvSpPr>
          <p:cNvPr id="4" name="Slide Number Placeholder 3">
            <a:extLst>
              <a:ext uri="{FF2B5EF4-FFF2-40B4-BE49-F238E27FC236}">
                <a16:creationId xmlns:a16="http://schemas.microsoft.com/office/drawing/2014/main" id="{825CA2D3-6844-E780-EBED-247B98B98F51}"/>
              </a:ext>
            </a:extLst>
          </p:cNvPr>
          <p:cNvSpPr>
            <a:spLocks noGrp="1"/>
          </p:cNvSpPr>
          <p:nvPr>
            <p:ph type="sldNum" sz="quarter" idx="12"/>
          </p:nvPr>
        </p:nvSpPr>
        <p:spPr/>
        <p:txBody>
          <a:bodyPr/>
          <a:lstStyle/>
          <a:p>
            <a:fld id="{E9CA7AE6-6158-4AFE-B2A7-A1BB674424D5}" type="slidenum">
              <a:rPr lang="en-US" smtClean="0"/>
              <a:t>15</a:t>
            </a:fld>
            <a:endParaRPr lang="en-US"/>
          </a:p>
        </p:txBody>
      </p:sp>
    </p:spTree>
    <p:extLst>
      <p:ext uri="{BB962C8B-B14F-4D97-AF65-F5344CB8AC3E}">
        <p14:creationId xmlns:p14="http://schemas.microsoft.com/office/powerpoint/2010/main" val="2924782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cap="small" dirty="0">
                <a:solidFill>
                  <a:srgbClr val="002060"/>
                </a:solidFill>
              </a:rPr>
              <a:t>SELF DEALING</a:t>
            </a:r>
            <a:br>
              <a:rPr lang="en-US" cap="small" dirty="0">
                <a:solidFill>
                  <a:srgbClr val="002060"/>
                </a:solidFill>
              </a:rPr>
            </a:br>
            <a:r>
              <a:rPr lang="en-US" cap="small" dirty="0">
                <a:solidFill>
                  <a:srgbClr val="002060"/>
                </a:solidFill>
              </a:rPr>
              <a:t>MUTC</a:t>
            </a:r>
            <a:r>
              <a:rPr kumimoji="0" lang="en-US" sz="3000" b="0" i="0" u="none" strike="noStrike" kern="1200" cap="small" spc="0" normalizeH="0" baseline="0" noProof="0" dirty="0">
                <a:ln>
                  <a:noFill/>
                </a:ln>
                <a:solidFill>
                  <a:srgbClr val="002060"/>
                </a:solidFill>
                <a:effectLst/>
                <a:uLnTx/>
                <a:uFillTx/>
                <a:latin typeface="Calibri Light" panose="020F0302020204030204"/>
                <a:ea typeface="+mj-ea"/>
                <a:cs typeface="+mj-cs"/>
              </a:rPr>
              <a:t> -CHAPTER 203E</a:t>
            </a:r>
            <a:br>
              <a:rPr lang="en-US" dirty="0"/>
            </a:br>
            <a:endParaRPr lang="en-US" dirty="0"/>
          </a:p>
        </p:txBody>
      </p:sp>
      <p:sp>
        <p:nvSpPr>
          <p:cNvPr id="3" name="Text Placeholder 2"/>
          <p:cNvSpPr>
            <a:spLocks noGrp="1"/>
          </p:cNvSpPr>
          <p:nvPr>
            <p:ph type="body" idx="1"/>
          </p:nvPr>
        </p:nvSpPr>
        <p:spPr/>
        <p:txBody>
          <a:bodyPr/>
          <a:lstStyle/>
          <a:p>
            <a:r>
              <a:rPr lang="en-US" dirty="0"/>
              <a:t>	</a:t>
            </a:r>
          </a:p>
        </p:txBody>
      </p:sp>
      <p:sp>
        <p:nvSpPr>
          <p:cNvPr id="5" name="Text Placeholder 4"/>
          <p:cNvSpPr>
            <a:spLocks noGrp="1"/>
          </p:cNvSpPr>
          <p:nvPr>
            <p:ph type="body" sz="quarter" idx="3"/>
          </p:nvPr>
        </p:nvSpPr>
        <p:spPr>
          <a:xfrm>
            <a:off x="382555" y="1635125"/>
            <a:ext cx="11336694" cy="4857747"/>
          </a:xfrm>
        </p:spPr>
        <p:txBody>
          <a:bodyPr>
            <a:normAutofit/>
          </a:bodyPr>
          <a:lstStyle/>
          <a:p>
            <a:endParaRPr lang="en-US" dirty="0"/>
          </a:p>
        </p:txBody>
      </p:sp>
      <p:sp>
        <p:nvSpPr>
          <p:cNvPr id="8" name="Content Placeholder 7"/>
          <p:cNvSpPr>
            <a:spLocks noGrp="1"/>
          </p:cNvSpPr>
          <p:nvPr>
            <p:ph sz="quarter" idx="4"/>
          </p:nvPr>
        </p:nvSpPr>
        <p:spPr>
          <a:xfrm>
            <a:off x="587829" y="1752600"/>
            <a:ext cx="9670885" cy="962607"/>
          </a:xfrm>
        </p:spPr>
        <p:txBody>
          <a:bodyPr>
            <a:normAutofit fontScale="25000" lnSpcReduction="20000"/>
          </a:bodyPr>
          <a:lstStyle/>
          <a:p>
            <a:endParaRPr lang="en-US" dirty="0"/>
          </a:p>
          <a:p>
            <a:pPr marL="0" indent="0" algn="l">
              <a:buNone/>
            </a:pPr>
            <a:r>
              <a:rPr lang="en-US" sz="6400" b="0" i="0" dirty="0">
                <a:solidFill>
                  <a:srgbClr val="333333"/>
                </a:solidFill>
                <a:effectLst/>
              </a:rPr>
              <a:t>M.G.L. </a:t>
            </a:r>
            <a:r>
              <a:rPr lang="en-US" sz="6400" b="0" i="0" dirty="0" err="1">
                <a:solidFill>
                  <a:srgbClr val="333333"/>
                </a:solidFill>
                <a:effectLst/>
              </a:rPr>
              <a:t>ch.</a:t>
            </a:r>
            <a:r>
              <a:rPr lang="en-US" sz="6400" b="0" i="0" dirty="0">
                <a:solidFill>
                  <a:srgbClr val="333333"/>
                </a:solidFill>
                <a:effectLst/>
              </a:rPr>
              <a:t> 203E, Section 1005. Limitation of action against trustee</a:t>
            </a:r>
          </a:p>
          <a:p>
            <a:pPr marL="0" indent="0" algn="l">
              <a:buNone/>
            </a:pPr>
            <a:br>
              <a:rPr lang="en-US" sz="6400" dirty="0"/>
            </a:br>
            <a:r>
              <a:rPr lang="en-US" sz="6400" b="0" i="0" dirty="0">
                <a:solidFill>
                  <a:srgbClr val="333333"/>
                </a:solidFill>
                <a:effectLst/>
              </a:rPr>
              <a:t>(a) Unless previously barred by adjudication, consent or limitation, any claim against a trustee for breach of trust shall be barred as to any beneficiary who has received a final account or other statement fully disclosing the matter and showing termination of the trust relationship between the trustee and the beneficiary, unless a proceeding to assert the claim is commenced within 6 months after receipt of the final account or statement. Any claim against a trustee for breach of trust shall be barred in any event and notwithstanding lack of full disclosure, against a trustee who has issued a final account or statement received by the beneficiary and has informed the beneficiary of the location and availability of records for examination by the beneficiary after 3 years. A beneficiary is deemed to have received a final account or statement if, being an adult, it is received by the beneficiary personally or if, being a minor or disabled person, it is received by the beneficiary's representative as described in article 3.</a:t>
            </a:r>
          </a:p>
          <a:p>
            <a:pPr marL="0" indent="0" algn="l">
              <a:buNone/>
            </a:pPr>
            <a:r>
              <a:rPr lang="en-US" sz="6400" b="0" i="0" dirty="0">
                <a:solidFill>
                  <a:srgbClr val="333333"/>
                </a:solidFill>
                <a:effectLst/>
              </a:rPr>
              <a:t>(b) Where a claim is not barred by subsection (a), a beneficiary may not commence a proceeding against a trustee for breach of trust more than 3 years after the date the beneficiary or a representative of the beneficiary knew or reasonably should have known of the existence of a potential claim for breach of trust.</a:t>
            </a:r>
          </a:p>
          <a:p>
            <a:pPr marL="0" indent="0" algn="l">
              <a:buNone/>
            </a:pPr>
            <a:r>
              <a:rPr lang="en-US" sz="6400" b="0" i="0" dirty="0">
                <a:solidFill>
                  <a:srgbClr val="333333"/>
                </a:solidFill>
                <a:effectLst/>
              </a:rPr>
              <a:t>(c) If subsections (a) and (b) do not apply, a judicial proceeding against a trustee for breach of trust must be commenced within 5 years after the first to occur of:</a:t>
            </a:r>
          </a:p>
          <a:p>
            <a:pPr marL="0" indent="0" algn="l">
              <a:buNone/>
            </a:pPr>
            <a:r>
              <a:rPr lang="en-US" sz="6400" b="0" i="0" dirty="0">
                <a:solidFill>
                  <a:srgbClr val="333333"/>
                </a:solidFill>
                <a:effectLst/>
              </a:rPr>
              <a:t>(1) the removal, resignation or death of the trustee;</a:t>
            </a:r>
          </a:p>
          <a:p>
            <a:pPr marL="0" indent="0" algn="l">
              <a:buNone/>
            </a:pPr>
            <a:r>
              <a:rPr lang="en-US" sz="6400" b="0" i="0" dirty="0">
                <a:solidFill>
                  <a:srgbClr val="333333"/>
                </a:solidFill>
                <a:effectLst/>
              </a:rPr>
              <a:t>(2) the termination of the beneficiary's interest in the trust; or</a:t>
            </a:r>
          </a:p>
          <a:p>
            <a:pPr marL="0" indent="0" algn="l">
              <a:buNone/>
            </a:pPr>
            <a:r>
              <a:rPr lang="en-US" sz="6400" b="0" i="0" dirty="0">
                <a:solidFill>
                  <a:srgbClr val="333333"/>
                </a:solidFill>
                <a:effectLst/>
              </a:rPr>
              <a:t>(3) the termination of the trust.</a:t>
            </a:r>
          </a:p>
          <a:p>
            <a:pPr marL="0" indent="0">
              <a:buNone/>
            </a:pPr>
            <a:endParaRPr lang="en-US" dirty="0"/>
          </a:p>
        </p:txBody>
      </p:sp>
      <p:pic>
        <p:nvPicPr>
          <p:cNvPr id="8194" name="Picture 2" descr="C:\Users\mabosr1.FNFGLOBAL\AppData\Local\Microsoft\Windows\Temporary Internet Files\Content.IE5\3X4BQXFN\MC90029716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7525" y="4962331"/>
            <a:ext cx="907542" cy="84856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3A8DAE7-CBFE-F594-6B27-DF7C7FB4E678}"/>
              </a:ext>
            </a:extLst>
          </p:cNvPr>
          <p:cNvSpPr>
            <a:spLocks noGrp="1"/>
          </p:cNvSpPr>
          <p:nvPr>
            <p:ph type="sldNum" sz="quarter" idx="12"/>
          </p:nvPr>
        </p:nvSpPr>
        <p:spPr/>
        <p:txBody>
          <a:bodyPr/>
          <a:lstStyle/>
          <a:p>
            <a:fld id="{8EE1E299-ECE8-4C5F-8245-07A8BACAE433}" type="slidenum">
              <a:rPr lang="en-US" smtClean="0"/>
              <a:t>16</a:t>
            </a:fld>
            <a:endParaRPr lang="en-US"/>
          </a:p>
        </p:txBody>
      </p:sp>
    </p:spTree>
    <p:extLst>
      <p:ext uri="{BB962C8B-B14F-4D97-AF65-F5344CB8AC3E}">
        <p14:creationId xmlns:p14="http://schemas.microsoft.com/office/powerpoint/2010/main" val="3706197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4AB714A-A512-E685-A1F0-76525DABC685}"/>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pPr algn="l" defTabSz="914400"/>
            <a:r>
              <a:rPr kumimoji="0" lang="en-US" sz="4400" b="0" i="0" u="none" strike="noStrike" kern="1200" cap="small" spc="0" normalizeH="0" baseline="0" noProof="0">
                <a:ln>
                  <a:noFill/>
                </a:ln>
                <a:solidFill>
                  <a:schemeClr val="tx1"/>
                </a:solidFill>
                <a:effectLst/>
                <a:uLnTx/>
                <a:uFillTx/>
                <a:latin typeface="+mj-lt"/>
                <a:ea typeface="+mj-ea"/>
                <a:cs typeface="+mj-cs"/>
              </a:rPr>
              <a:t>SELF DEALING</a:t>
            </a:r>
            <a:br>
              <a:rPr kumimoji="0" lang="en-US" sz="4400" b="0" i="0" u="none" strike="noStrike" kern="1200" cap="small" spc="0" normalizeH="0" baseline="0" noProof="0">
                <a:ln>
                  <a:noFill/>
                </a:ln>
                <a:solidFill>
                  <a:schemeClr val="tx1"/>
                </a:solidFill>
                <a:effectLst/>
                <a:uLnTx/>
                <a:uFillTx/>
                <a:latin typeface="+mj-lt"/>
                <a:ea typeface="+mj-ea"/>
                <a:cs typeface="+mj-cs"/>
              </a:rPr>
            </a:br>
            <a:r>
              <a:rPr kumimoji="0" lang="en-US" sz="4400" b="0" i="0" u="none" strike="noStrike" kern="1200" cap="small" spc="0" normalizeH="0" baseline="0" noProof="0">
                <a:ln>
                  <a:noFill/>
                </a:ln>
                <a:solidFill>
                  <a:schemeClr val="tx1"/>
                </a:solidFill>
                <a:effectLst/>
                <a:uLnTx/>
                <a:uFillTx/>
                <a:latin typeface="+mj-lt"/>
                <a:ea typeface="+mj-ea"/>
                <a:cs typeface="+mj-cs"/>
              </a:rPr>
              <a:t>MUTC – CHAPTER 203E</a:t>
            </a:r>
            <a:endParaRPr lang="en-US" sz="4400" kern="1200">
              <a:solidFill>
                <a:schemeClr val="tx1"/>
              </a:solidFill>
              <a:latin typeface="+mj-lt"/>
              <a:ea typeface="+mj-ea"/>
              <a:cs typeface="+mj-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a:extLst>
              <a:ext uri="{FF2B5EF4-FFF2-40B4-BE49-F238E27FC236}">
                <a16:creationId xmlns:a16="http://schemas.microsoft.com/office/drawing/2014/main" id="{C4B3A816-F244-5013-F96F-3917C3EBCC50}"/>
              </a:ext>
            </a:extLst>
          </p:cNvPr>
          <p:cNvSpPr>
            <a:spLocks noGrp="1"/>
          </p:cNvSpPr>
          <p:nvPr>
            <p:ph type="subTitle" idx="1"/>
          </p:nvPr>
        </p:nvSpPr>
        <p:spPr>
          <a:xfrm>
            <a:off x="838200" y="1825625"/>
            <a:ext cx="10515600" cy="4351338"/>
          </a:xfrm>
        </p:spPr>
        <p:txBody>
          <a:bodyPr vert="horz" lIns="91440" tIns="45720" rIns="91440" bIns="45720" rtlCol="0">
            <a:normAutofit/>
          </a:bodyPr>
          <a:lstStyle/>
          <a:p>
            <a:pPr indent="-228600" algn="l" defTabSz="914400">
              <a:buFont typeface="Arial" panose="020B0604020202020204" pitchFamily="34" charset="0"/>
              <a:buChar char="•"/>
            </a:pPr>
            <a:r>
              <a:rPr lang="en-US" sz="1400" b="0" i="0">
                <a:effectLst/>
              </a:rPr>
              <a:t>Section 1013. Certification of trust</a:t>
            </a:r>
          </a:p>
          <a:p>
            <a:pPr indent="-228600" algn="l" defTabSz="914400">
              <a:buFont typeface="Arial" panose="020B0604020202020204" pitchFamily="34" charset="0"/>
              <a:buChar char="•"/>
            </a:pPr>
            <a:br>
              <a:rPr lang="en-US" sz="1400"/>
            </a:br>
            <a:r>
              <a:rPr lang="en-US" sz="1400" b="0" i="0">
                <a:effectLst/>
              </a:rPr>
              <a:t>(a) Instead of furnishing a copy of the trust instrument to a person other than a beneficiary, the trustee may furnish to the person a certification of trust containing the following information:</a:t>
            </a:r>
          </a:p>
          <a:p>
            <a:pPr indent="-228600" algn="l" defTabSz="914400">
              <a:buFont typeface="Arial" panose="020B0604020202020204" pitchFamily="34" charset="0"/>
              <a:buChar char="•"/>
            </a:pPr>
            <a:r>
              <a:rPr lang="en-US" sz="1400" b="0" i="0">
                <a:effectLst/>
              </a:rPr>
              <a:t>(1) that the trust exists and the date the trust instrument was executed;</a:t>
            </a:r>
          </a:p>
          <a:p>
            <a:pPr indent="-228600" algn="l" defTabSz="914400">
              <a:buFont typeface="Arial" panose="020B0604020202020204" pitchFamily="34" charset="0"/>
              <a:buChar char="•"/>
            </a:pPr>
            <a:r>
              <a:rPr lang="en-US" sz="1400" b="0" i="0">
                <a:effectLst/>
              </a:rPr>
              <a:t>(2) the identity of the settlor;</a:t>
            </a:r>
          </a:p>
          <a:p>
            <a:pPr indent="-228600" algn="l" defTabSz="914400">
              <a:buFont typeface="Arial" panose="020B0604020202020204" pitchFamily="34" charset="0"/>
              <a:buChar char="•"/>
            </a:pPr>
            <a:r>
              <a:rPr lang="en-US" sz="1400" b="0" i="0">
                <a:effectLst/>
              </a:rPr>
              <a:t>(3) the identity and address of the currently acting trustee;</a:t>
            </a:r>
          </a:p>
          <a:p>
            <a:pPr indent="-228600" algn="l" defTabSz="914400">
              <a:buFont typeface="Arial" panose="020B0604020202020204" pitchFamily="34" charset="0"/>
              <a:buChar char="•"/>
            </a:pPr>
            <a:r>
              <a:rPr lang="en-US" sz="1400" b="0" i="0">
                <a:effectLst/>
              </a:rPr>
              <a:t>(4) the powers of the trustee;</a:t>
            </a:r>
          </a:p>
          <a:p>
            <a:pPr indent="-228600" algn="l" defTabSz="914400">
              <a:buFont typeface="Arial" panose="020B0604020202020204" pitchFamily="34" charset="0"/>
              <a:buChar char="•"/>
            </a:pPr>
            <a:r>
              <a:rPr lang="en-US" sz="1400" b="0" i="0">
                <a:effectLst/>
              </a:rPr>
              <a:t>(5) the revocability or irrevocability of the trust and the identity of any person holding a power to revoke the trust;</a:t>
            </a:r>
          </a:p>
          <a:p>
            <a:pPr indent="-228600" algn="l" defTabSz="914400">
              <a:buFont typeface="Arial" panose="020B0604020202020204" pitchFamily="34" charset="0"/>
              <a:buChar char="•"/>
            </a:pPr>
            <a:r>
              <a:rPr lang="en-US" sz="1400" b="0" i="0">
                <a:effectLst/>
              </a:rPr>
              <a:t>(6) the authority of co-trustees to sign or otherwise authenticate and whether all or less than all are required in order to exercise powers of the trustee;</a:t>
            </a:r>
          </a:p>
          <a:p>
            <a:pPr indent="-228600" algn="l" defTabSz="914400">
              <a:buFont typeface="Arial" panose="020B0604020202020204" pitchFamily="34" charset="0"/>
              <a:buChar char="•"/>
            </a:pPr>
            <a:r>
              <a:rPr lang="en-US" sz="1400" b="0" i="0">
                <a:effectLst/>
              </a:rPr>
              <a:t>(7) the trust's taxpayer identification number; and</a:t>
            </a:r>
          </a:p>
          <a:p>
            <a:pPr indent="-228600" algn="l" defTabSz="914400">
              <a:buFont typeface="Arial" panose="020B0604020202020204" pitchFamily="34" charset="0"/>
              <a:buChar char="•"/>
            </a:pPr>
            <a:r>
              <a:rPr lang="en-US" sz="1400" b="0" i="0">
                <a:effectLst/>
              </a:rPr>
              <a:t>(8) the manner of taking title to trust property.</a:t>
            </a:r>
          </a:p>
          <a:p>
            <a:pPr indent="-228600" algn="l" defTabSz="914400">
              <a:buFont typeface="Arial" panose="020B0604020202020204" pitchFamily="34" charset="0"/>
              <a:buChar char="•"/>
            </a:pPr>
            <a:r>
              <a:rPr lang="en-US" sz="1400" b="0" i="0">
                <a:effectLst/>
              </a:rPr>
              <a:t>(b) A certification of trust may be signed or otherwise authenticated by any trustee.</a:t>
            </a:r>
          </a:p>
          <a:p>
            <a:pPr indent="-228600" algn="l" defTabSz="914400">
              <a:buFont typeface="Arial" panose="020B0604020202020204" pitchFamily="34" charset="0"/>
              <a:buChar char="•"/>
            </a:pPr>
            <a:r>
              <a:rPr lang="en-US" sz="1400" b="0" i="0">
                <a:effectLst/>
              </a:rPr>
              <a:t>(c) A certification of trust shall state that the trust has not been revoked, modified or amended in any manner that would cause the representations contained in the certification of trust to be incorrect.</a:t>
            </a:r>
          </a:p>
          <a:p>
            <a:pPr indent="-228600" algn="l" defTabSz="914400">
              <a:buFont typeface="Arial" panose="020B0604020202020204" pitchFamily="34" charset="0"/>
              <a:buChar char="•"/>
            </a:pPr>
            <a:endParaRPr lang="en-US" sz="1400"/>
          </a:p>
        </p:txBody>
      </p:sp>
      <p:sp>
        <p:nvSpPr>
          <p:cNvPr id="4" name="Slide Number Placeholder 3">
            <a:extLst>
              <a:ext uri="{FF2B5EF4-FFF2-40B4-BE49-F238E27FC236}">
                <a16:creationId xmlns:a16="http://schemas.microsoft.com/office/drawing/2014/main" id="{E68E358C-8042-A926-3290-73715F332AF4}"/>
              </a:ext>
            </a:extLst>
          </p:cNvPr>
          <p:cNvSpPr>
            <a:spLocks noGrp="1"/>
          </p:cNvSpPr>
          <p:nvPr>
            <p:ph type="sldNum" sz="quarter" idx="12"/>
          </p:nvPr>
        </p:nvSpPr>
        <p:spPr/>
        <p:txBody>
          <a:bodyPr/>
          <a:lstStyle/>
          <a:p>
            <a:fld id="{8EE1E299-ECE8-4C5F-8245-07A8BACAE433}" type="slidenum">
              <a:rPr lang="en-US" smtClean="0"/>
              <a:t>17</a:t>
            </a:fld>
            <a:endParaRPr lang="en-US"/>
          </a:p>
        </p:txBody>
      </p:sp>
    </p:spTree>
    <p:extLst>
      <p:ext uri="{BB962C8B-B14F-4D97-AF65-F5344CB8AC3E}">
        <p14:creationId xmlns:p14="http://schemas.microsoft.com/office/powerpoint/2010/main" val="3470944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7065A86-EB3C-33EB-DC9B-C21148713275}"/>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pPr algn="l"/>
            <a:r>
              <a:rPr kumimoji="0" lang="en-US" sz="4400" b="0" i="0" u="none" strike="noStrike" kern="1200" cap="small" spc="0" normalizeH="0" baseline="0" noProof="0">
                <a:ln>
                  <a:noFill/>
                </a:ln>
                <a:solidFill>
                  <a:schemeClr val="tx1"/>
                </a:solidFill>
                <a:effectLst/>
                <a:uLnTx/>
                <a:uFillTx/>
                <a:latin typeface="+mj-lt"/>
                <a:ea typeface="+mj-ea"/>
                <a:cs typeface="+mj-cs"/>
              </a:rPr>
              <a:t>SELF DEALING</a:t>
            </a:r>
            <a:br>
              <a:rPr kumimoji="0" lang="en-US" sz="4400" b="0" i="0" u="none" strike="noStrike" kern="1200" cap="small" spc="0" normalizeH="0" baseline="0" noProof="0">
                <a:ln>
                  <a:noFill/>
                </a:ln>
                <a:solidFill>
                  <a:schemeClr val="tx1"/>
                </a:solidFill>
                <a:effectLst/>
                <a:uLnTx/>
                <a:uFillTx/>
                <a:latin typeface="+mj-lt"/>
                <a:ea typeface="+mj-ea"/>
                <a:cs typeface="+mj-cs"/>
              </a:rPr>
            </a:br>
            <a:r>
              <a:rPr kumimoji="0" lang="en-US" sz="4400" b="0" i="0" u="none" strike="noStrike" kern="1200" cap="small" spc="0" normalizeH="0" baseline="0" noProof="0">
                <a:ln>
                  <a:noFill/>
                </a:ln>
                <a:solidFill>
                  <a:schemeClr val="tx1"/>
                </a:solidFill>
                <a:effectLst/>
                <a:uLnTx/>
                <a:uFillTx/>
                <a:latin typeface="+mj-lt"/>
                <a:ea typeface="+mj-ea"/>
                <a:cs typeface="+mj-cs"/>
              </a:rPr>
              <a:t>MUTC – CHAPTER 203E</a:t>
            </a:r>
            <a:endParaRPr lang="en-US" sz="4400" kern="1200">
              <a:solidFill>
                <a:schemeClr val="tx1"/>
              </a:solidFill>
              <a:latin typeface="+mj-lt"/>
              <a:ea typeface="+mj-ea"/>
              <a:cs typeface="+mj-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a:extLst>
              <a:ext uri="{FF2B5EF4-FFF2-40B4-BE49-F238E27FC236}">
                <a16:creationId xmlns:a16="http://schemas.microsoft.com/office/drawing/2014/main" id="{3CD1124A-07C1-78E3-7FC3-EF7365F53F8B}"/>
              </a:ext>
            </a:extLst>
          </p:cNvPr>
          <p:cNvSpPr>
            <a:spLocks noGrp="1"/>
          </p:cNvSpPr>
          <p:nvPr>
            <p:ph type="subTitle" idx="1"/>
          </p:nvPr>
        </p:nvSpPr>
        <p:spPr>
          <a:xfrm>
            <a:off x="838200" y="1825625"/>
            <a:ext cx="10515600" cy="4351338"/>
          </a:xfrm>
        </p:spPr>
        <p:txBody>
          <a:bodyPr vert="horz" lIns="91440" tIns="45720" rIns="91440" bIns="45720" rtlCol="0">
            <a:normAutofit/>
          </a:bodyPr>
          <a:lstStyle/>
          <a:p>
            <a:pPr marL="0" marR="0" lvl="0" indent="-228600" algn="l" fontAlgn="auto">
              <a:spcBef>
                <a:spcPts val="750"/>
              </a:spcBef>
              <a:spcAft>
                <a:spcPts val="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rPr>
              <a:t>(d) A certification of trust need not contain the dispositive terms of a trust.</a:t>
            </a:r>
          </a:p>
          <a:p>
            <a:pPr marL="0" marR="0" lvl="0" indent="-228600" algn="l" fontAlgn="auto">
              <a:spcBef>
                <a:spcPts val="750"/>
              </a:spcBef>
              <a:spcAft>
                <a:spcPts val="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rPr>
              <a:t>(e) A recipient of a certification of trust may require the trustee to furnish copies of those excerpts from the original trust instrument and later amendments which designate the trustee and confer upon the trustee the power to act in the pending transaction.</a:t>
            </a:r>
          </a:p>
          <a:p>
            <a:pPr marL="0" marR="0" lvl="0" indent="-228600" algn="l" fontAlgn="auto">
              <a:spcBef>
                <a:spcPts val="750"/>
              </a:spcBef>
              <a:spcAft>
                <a:spcPts val="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rPr>
              <a:t>(f) A person who acts in reliance upon a certification of trust without knowledge that the representations contained in the certification are incorrect shall not be liable to any person for so acting and may assume without inquiry the existence of the facts contained in the certification. Knowledge of the terms of the trust may not be inferred solely from the fact that a copy of all or part of the trust instrument is held by the person relying upon the certification.</a:t>
            </a:r>
          </a:p>
          <a:p>
            <a:pPr marL="0" marR="0" lvl="0" indent="-228600" algn="l" fontAlgn="auto">
              <a:spcBef>
                <a:spcPts val="750"/>
              </a:spcBef>
              <a:spcAft>
                <a:spcPts val="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rPr>
              <a:t>(g) A person who in good faith enters into a transaction in reliance upon a certification of trust may enforce the transaction against the trust property as if the representations contained in the certification were correct.</a:t>
            </a:r>
          </a:p>
          <a:p>
            <a:pPr marL="0" marR="0" lvl="0" indent="-228600" algn="l" fontAlgn="auto">
              <a:spcBef>
                <a:spcPts val="750"/>
              </a:spcBef>
              <a:spcAft>
                <a:spcPts val="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rPr>
              <a:t>(h) A person making a demand for the trust instrument, in addition to a certification of trust or excerpts, shall be liable for damages if the court determines that the person did not act in good faith in demanding the trust instrument.</a:t>
            </a:r>
          </a:p>
          <a:p>
            <a:pPr marL="0" marR="0" lvl="0" indent="-228600" algn="l" fontAlgn="auto">
              <a:spcBef>
                <a:spcPts val="750"/>
              </a:spcBef>
              <a:spcAft>
                <a:spcPts val="0"/>
              </a:spcAft>
              <a:buClrTx/>
              <a:buSzTx/>
              <a:buFont typeface="Arial" panose="020B0604020202020204" pitchFamily="34" charset="0"/>
              <a:buChar char="•"/>
              <a:tabLst/>
              <a:defRPr/>
            </a:pPr>
            <a:r>
              <a:rPr kumimoji="0" lang="en-US" sz="1700" b="0" i="0" u="none" strike="noStrike" cap="none" spc="0" normalizeH="0" baseline="0" noProof="0">
                <a:ln>
                  <a:noFill/>
                </a:ln>
                <a:effectLst/>
                <a:uLnTx/>
                <a:uFillTx/>
              </a:rPr>
              <a:t>(i) This section shall not limit the right of a person to obtain a copy of the trust instrument in a judicial proceeding concerning the trust.</a:t>
            </a:r>
          </a:p>
          <a:p>
            <a:pPr indent="-228600" algn="l">
              <a:buFont typeface="Arial" panose="020B0604020202020204" pitchFamily="34" charset="0"/>
              <a:buChar char="•"/>
            </a:pPr>
            <a:endParaRPr lang="en-US" sz="1700"/>
          </a:p>
        </p:txBody>
      </p:sp>
      <p:sp>
        <p:nvSpPr>
          <p:cNvPr id="4" name="Slide Number Placeholder 3">
            <a:extLst>
              <a:ext uri="{FF2B5EF4-FFF2-40B4-BE49-F238E27FC236}">
                <a16:creationId xmlns:a16="http://schemas.microsoft.com/office/drawing/2014/main" id="{363BF337-C51D-5577-5CDD-0655569CF31F}"/>
              </a:ext>
            </a:extLst>
          </p:cNvPr>
          <p:cNvSpPr>
            <a:spLocks noGrp="1"/>
          </p:cNvSpPr>
          <p:nvPr>
            <p:ph type="sldNum" sz="quarter" idx="12"/>
          </p:nvPr>
        </p:nvSpPr>
        <p:spPr/>
        <p:txBody>
          <a:bodyPr/>
          <a:lstStyle/>
          <a:p>
            <a:fld id="{E9CA7AE6-6158-4AFE-B2A7-A1BB674424D5}" type="slidenum">
              <a:rPr lang="en-US" smtClean="0"/>
              <a:t>18</a:t>
            </a:fld>
            <a:endParaRPr lang="en-US"/>
          </a:p>
        </p:txBody>
      </p:sp>
    </p:spTree>
    <p:extLst>
      <p:ext uri="{BB962C8B-B14F-4D97-AF65-F5344CB8AC3E}">
        <p14:creationId xmlns:p14="http://schemas.microsoft.com/office/powerpoint/2010/main" val="2069191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ACC928-1EB7-B9B5-E0C6-DFEC9A459118}"/>
              </a:ext>
            </a:extLst>
          </p:cNvPr>
          <p:cNvSpPr>
            <a:spLocks noGrp="1"/>
          </p:cNvSpPr>
          <p:nvPr>
            <p:ph type="title"/>
          </p:nvPr>
        </p:nvSpPr>
        <p:spPr>
          <a:xfrm>
            <a:off x="808638" y="386930"/>
            <a:ext cx="9236700" cy="1188950"/>
          </a:xfrm>
        </p:spPr>
        <p:txBody>
          <a:bodyPr anchor="b">
            <a:normAutofit/>
          </a:bodyPr>
          <a:lstStyle/>
          <a:p>
            <a:r>
              <a:rPr kumimoji="0" lang="en-US" sz="3800" b="1" i="0" u="sng"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SIGNATURE BLOCKS:</a:t>
            </a:r>
            <a:r>
              <a:rPr kumimoji="0" lang="en-US" sz="3800" b="1" i="0"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t>	TRUSTEES OF TRUSTS</a:t>
            </a:r>
            <a:br>
              <a:rPr kumimoji="0" lang="en-US" sz="3800" b="1" i="0" strike="noStrike" kern="1200" cap="none" spc="0" normalizeH="0" baseline="0" noProof="0">
                <a:ln>
                  <a:noFill/>
                </a:ln>
                <a:effectLst/>
                <a:uLnTx/>
                <a:uFillTx/>
                <a:latin typeface="Calibri" panose="020F0502020204030204" pitchFamily="34" charset="0"/>
                <a:ea typeface="Calibri" panose="020F0502020204030204" pitchFamily="34" charset="0"/>
                <a:cs typeface="Times New Roman" panose="02020603050405020304" pitchFamily="18" charset="0"/>
              </a:rPr>
            </a:br>
            <a:endParaRPr lang="en-US" sz="380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E8ADA5F-BD47-6101-9A62-4E4A1C4E6145}"/>
              </a:ext>
            </a:extLst>
          </p:cNvPr>
          <p:cNvSpPr>
            <a:spLocks noGrp="1"/>
          </p:cNvSpPr>
          <p:nvPr>
            <p:ph idx="1"/>
          </p:nvPr>
        </p:nvSpPr>
        <p:spPr>
          <a:xfrm>
            <a:off x="793660" y="2599509"/>
            <a:ext cx="10143668" cy="3435531"/>
          </a:xfrm>
        </p:spPr>
        <p:txBody>
          <a:bodyPr anchor="ctr">
            <a:normAutofit/>
          </a:bodyPr>
          <a:lstStyle/>
          <a:p>
            <a:pPr marL="0" marR="0" indent="0">
              <a:spcBef>
                <a:spcPts val="0"/>
              </a:spcBef>
              <a:spcAft>
                <a:spcPts val="0"/>
              </a:spcAft>
              <a:buNone/>
            </a:pP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400">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400">
                <a:effectLst/>
                <a:latin typeface="Calibri" panose="020F0502020204030204" pitchFamily="34" charset="0"/>
                <a:ea typeface="Times New Roman" panose="02020603050405020304" pitchFamily="18" charset="0"/>
                <a:cs typeface="Times New Roman" panose="02020603050405020304" pitchFamily="18" charset="0"/>
              </a:rPr>
              <a:t>____________________________________</a:t>
            </a:r>
          </a:p>
          <a:p>
            <a:pPr marL="0" indent="0">
              <a:spcBef>
                <a:spcPts val="0"/>
              </a:spcBef>
              <a:buNone/>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Jane Doe, Trustee of the Jane Doe</a:t>
            </a:r>
          </a:p>
          <a:p>
            <a:pPr marL="0" indent="0">
              <a:spcBef>
                <a:spcPts val="0"/>
              </a:spcBef>
              <a:buNone/>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Irrevocable Trust</a:t>
            </a:r>
          </a:p>
          <a:p>
            <a:pPr marL="0" indent="0">
              <a:spcBef>
                <a:spcPts val="0"/>
              </a:spcBef>
              <a:buNone/>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____________________________</a:t>
            </a:r>
          </a:p>
          <a:p>
            <a:pPr marL="0" marR="0" indent="0">
              <a:spcBef>
                <a:spcPts val="0"/>
              </a:spcBef>
              <a:spcAft>
                <a:spcPts val="0"/>
              </a:spcAft>
              <a:buNone/>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Jane Doe, Trustee of the Jane Doe</a:t>
            </a:r>
          </a:p>
          <a:p>
            <a:pPr marL="0" marR="0" indent="0">
              <a:spcBef>
                <a:spcPts val="0"/>
              </a:spcBef>
              <a:spcAft>
                <a:spcPts val="0"/>
              </a:spcAft>
              <a:buNone/>
            </a:pP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Testamentary Trust</a:t>
            </a:r>
          </a:p>
          <a:p>
            <a:pPr marL="0" marR="0">
              <a:spcBef>
                <a:spcPts val="0"/>
              </a:spcBef>
              <a:spcAft>
                <a:spcPts val="0"/>
              </a:spcAft>
            </a:pPr>
            <a:endParaRPr lang="en-US" sz="24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400"/>
          </a:p>
        </p:txBody>
      </p:sp>
      <p:sp>
        <p:nvSpPr>
          <p:cNvPr id="4" name="Slide Number Placeholder 3">
            <a:extLst>
              <a:ext uri="{FF2B5EF4-FFF2-40B4-BE49-F238E27FC236}">
                <a16:creationId xmlns:a16="http://schemas.microsoft.com/office/drawing/2014/main" id="{21947796-8C3E-5120-F75B-0F291EE6BAA7}"/>
              </a:ext>
            </a:extLst>
          </p:cNvPr>
          <p:cNvSpPr>
            <a:spLocks noGrp="1"/>
          </p:cNvSpPr>
          <p:nvPr>
            <p:ph type="sldNum" sz="quarter" idx="12"/>
          </p:nvPr>
        </p:nvSpPr>
        <p:spPr/>
        <p:txBody>
          <a:bodyPr/>
          <a:lstStyle/>
          <a:p>
            <a:fld id="{0A37CAB8-567C-44D9-83C6-9594D087BDAD}" type="slidenum">
              <a:rPr lang="en-US" smtClean="0"/>
              <a:t>19</a:t>
            </a:fld>
            <a:endParaRPr lang="en-US"/>
          </a:p>
        </p:txBody>
      </p:sp>
    </p:spTree>
    <p:extLst>
      <p:ext uri="{BB962C8B-B14F-4D97-AF65-F5344CB8AC3E}">
        <p14:creationId xmlns:p14="http://schemas.microsoft.com/office/powerpoint/2010/main" val="806554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8FFFA41-3952-E849-A94D-FA02F8AD514C}"/>
              </a:ext>
            </a:extLst>
          </p:cNvPr>
          <p:cNvPicPr>
            <a:picLocks noChangeAspect="1"/>
          </p:cNvPicPr>
          <p:nvPr/>
        </p:nvPicPr>
        <p:blipFill rotWithShape="1">
          <a:blip r:embed="rId2"/>
          <a:srcRect t="1334" r="2" b="2"/>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itle 3">
            <a:extLst>
              <a:ext uri="{FF2B5EF4-FFF2-40B4-BE49-F238E27FC236}">
                <a16:creationId xmlns:a16="http://schemas.microsoft.com/office/drawing/2014/main" id="{B78A2E56-22BE-FDA6-B41D-477834A1797F}"/>
              </a:ext>
            </a:extLst>
          </p:cNvPr>
          <p:cNvSpPr>
            <a:spLocks noGrp="1"/>
          </p:cNvSpPr>
          <p:nvPr>
            <p:ph type="title"/>
          </p:nvPr>
        </p:nvSpPr>
        <p:spPr>
          <a:xfrm>
            <a:off x="6343650" y="3962400"/>
            <a:ext cx="5505814" cy="1690409"/>
          </a:xfrm>
        </p:spPr>
        <p:txBody>
          <a:bodyPr vert="horz" lIns="91440" tIns="45720" rIns="91440" bIns="45720" rtlCol="0" anchor="b">
            <a:normAutofit/>
          </a:bodyPr>
          <a:lstStyle/>
          <a:p>
            <a:r>
              <a:rPr lang="en-US" sz="4400" b="1" kern="1200" dirty="0">
                <a:solidFill>
                  <a:schemeClr val="tx1"/>
                </a:solidFill>
                <a:latin typeface="+mj-lt"/>
                <a:ea typeface="+mj-ea"/>
                <a:cs typeface="+mj-cs"/>
              </a:rPr>
              <a:t>Trusts	</a:t>
            </a:r>
            <a:r>
              <a:rPr lang="en-US" sz="4400" kern="1200" dirty="0">
                <a:solidFill>
                  <a:schemeClr val="tx1"/>
                </a:solidFill>
                <a:latin typeface="+mj-lt"/>
                <a:ea typeface="+mj-ea"/>
                <a:cs typeface="+mj-cs"/>
              </a:rPr>
              <a:t>			</a:t>
            </a:r>
          </a:p>
        </p:txBody>
      </p:sp>
      <p:sp>
        <p:nvSpPr>
          <p:cNvPr id="6" name="Text Placeholder 5">
            <a:extLst>
              <a:ext uri="{FF2B5EF4-FFF2-40B4-BE49-F238E27FC236}">
                <a16:creationId xmlns:a16="http://schemas.microsoft.com/office/drawing/2014/main" id="{15173ADE-9158-FFF9-5A89-F5FF37D313CC}"/>
              </a:ext>
            </a:extLst>
          </p:cNvPr>
          <p:cNvSpPr>
            <a:spLocks noGrp="1"/>
          </p:cNvSpPr>
          <p:nvPr>
            <p:ph type="body" sz="half" idx="2"/>
          </p:nvPr>
        </p:nvSpPr>
        <p:spPr>
          <a:xfrm>
            <a:off x="6343650" y="5709565"/>
            <a:ext cx="5395975" cy="646785"/>
          </a:xfrm>
        </p:spPr>
        <p:txBody>
          <a:bodyPr vert="horz" lIns="91440" tIns="45720" rIns="91440" bIns="45720" rtlCol="0">
            <a:normAutofit/>
          </a:bodyPr>
          <a:lstStyle/>
          <a:p>
            <a:r>
              <a:rPr lang="en-US" sz="2000" dirty="0"/>
              <a:t>Trustees, Certificates, Fiduciary Powers</a:t>
            </a:r>
            <a:r>
              <a:rPr lang="en-US" sz="2000" kern="1200" dirty="0">
                <a:solidFill>
                  <a:schemeClr val="tx1"/>
                </a:solidFill>
                <a:latin typeface="+mn-lt"/>
                <a:ea typeface="+mn-ea"/>
                <a:cs typeface="+mn-cs"/>
              </a:rPr>
              <a:t>	</a:t>
            </a:r>
          </a:p>
        </p:txBody>
      </p:sp>
      <p:pic>
        <p:nvPicPr>
          <p:cNvPr id="2" name="Picture 1">
            <a:extLst>
              <a:ext uri="{FF2B5EF4-FFF2-40B4-BE49-F238E27FC236}">
                <a16:creationId xmlns:a16="http://schemas.microsoft.com/office/drawing/2014/main" id="{34CF033C-F9BE-02BB-1211-DB06DB634C1C}"/>
              </a:ext>
            </a:extLst>
          </p:cNvPr>
          <p:cNvPicPr>
            <a:picLocks noChangeAspect="1"/>
          </p:cNvPicPr>
          <p:nvPr/>
        </p:nvPicPr>
        <p:blipFill rotWithShape="1">
          <a:blip r:embed="rId3"/>
          <a:srcRect l="11649" r="22507" b="-1"/>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3" name="Slide Number Placeholder 2">
            <a:extLst>
              <a:ext uri="{FF2B5EF4-FFF2-40B4-BE49-F238E27FC236}">
                <a16:creationId xmlns:a16="http://schemas.microsoft.com/office/drawing/2014/main" id="{0EB75CA6-431A-2077-45D1-31B598FC1CC5}"/>
              </a:ext>
            </a:extLst>
          </p:cNvPr>
          <p:cNvSpPr>
            <a:spLocks noGrp="1"/>
          </p:cNvSpPr>
          <p:nvPr>
            <p:ph type="sldNum" sz="quarter" idx="12"/>
          </p:nvPr>
        </p:nvSpPr>
        <p:spPr/>
        <p:txBody>
          <a:bodyPr/>
          <a:lstStyle/>
          <a:p>
            <a:fld id="{E9CA7AE6-6158-4AFE-B2A7-A1BB674424D5}" type="slidenum">
              <a:rPr lang="en-US" smtClean="0"/>
              <a:t>2</a:t>
            </a:fld>
            <a:endParaRPr lang="en-US"/>
          </a:p>
        </p:txBody>
      </p:sp>
    </p:spTree>
    <p:extLst>
      <p:ext uri="{BB962C8B-B14F-4D97-AF65-F5344CB8AC3E}">
        <p14:creationId xmlns:p14="http://schemas.microsoft.com/office/powerpoint/2010/main" val="247571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cap="small"/>
              <a:t>Trustee Notary Clause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838200" y="1825625"/>
            <a:ext cx="10515600" cy="4351338"/>
          </a:xfrm>
        </p:spPr>
        <p:txBody>
          <a:bodyPr>
            <a:normAutofit/>
          </a:bodyPr>
          <a:lstStyle/>
          <a:p>
            <a:pPr marL="0" indent="0" algn="ctr">
              <a:buNone/>
            </a:pPr>
            <a:r>
              <a:rPr lang="en-US" sz="1900" b="1" dirty="0"/>
              <a:t>COMMONWEALTH OF MASSACHUSETTS</a:t>
            </a:r>
            <a:endParaRPr lang="en-US" sz="1900" dirty="0"/>
          </a:p>
          <a:p>
            <a:pPr marL="0" indent="0">
              <a:buNone/>
            </a:pPr>
            <a:r>
              <a:rPr lang="en-US" sz="1900" dirty="0"/>
              <a:t>_______________, ss.	</a:t>
            </a:r>
          </a:p>
          <a:p>
            <a:pPr marL="0" indent="0">
              <a:buNone/>
            </a:pPr>
            <a:r>
              <a:rPr lang="en-US" sz="1900" dirty="0"/>
              <a:t> </a:t>
            </a:r>
          </a:p>
          <a:p>
            <a:pPr marL="0" indent="0">
              <a:buNone/>
            </a:pPr>
            <a:r>
              <a:rPr lang="en-US" sz="1900" dirty="0"/>
              <a:t>On this ________ day of _____________, 20___, before me, the undersigned notary public, ______________ (name of document signer) personally appeared, proved to me through satisfactory evidence of identification, which were ____________________ , to be the person whose name is signed on the preceding or attached document, and acknowledged to me that (he) (she) signed it voluntarily for its stated purpose, and as Trustee for ABC Trust.</a:t>
            </a:r>
          </a:p>
          <a:p>
            <a:pPr marL="0" indent="0">
              <a:buNone/>
            </a:pPr>
            <a:r>
              <a:rPr lang="en-US" sz="1900" dirty="0"/>
              <a:t> </a:t>
            </a:r>
          </a:p>
          <a:p>
            <a:pPr marL="0" indent="0" fontAlgn="base" hangingPunct="0">
              <a:buNone/>
            </a:pPr>
            <a:r>
              <a:rPr lang="en-US" sz="1900" dirty="0"/>
              <a:t>	</a:t>
            </a:r>
            <a:r>
              <a:rPr lang="en-US" sz="1900" i="1" dirty="0"/>
              <a:t>[affix or imprint official seal]</a:t>
            </a:r>
            <a:r>
              <a:rPr lang="en-US" sz="1900" dirty="0"/>
              <a:t>			</a:t>
            </a:r>
            <a:r>
              <a:rPr lang="en-US" sz="1900" u="sng" dirty="0"/>
              <a:t>					</a:t>
            </a:r>
            <a:endParaRPr lang="en-US" sz="1900" dirty="0"/>
          </a:p>
          <a:p>
            <a:pPr marL="0" indent="0" fontAlgn="base" hangingPunct="0">
              <a:buNone/>
            </a:pPr>
            <a:r>
              <a:rPr lang="en-US" sz="1900" dirty="0"/>
              <a:t>										, Notary Public</a:t>
            </a:r>
          </a:p>
          <a:p>
            <a:pPr marL="0" indent="0" fontAlgn="base" hangingPunct="0">
              <a:buNone/>
            </a:pPr>
            <a:r>
              <a:rPr lang="en-US" sz="1900" dirty="0"/>
              <a:t>							My commission expires:  </a:t>
            </a:r>
          </a:p>
          <a:p>
            <a:pPr marL="0" indent="0">
              <a:buNone/>
            </a:pPr>
            <a:r>
              <a:rPr lang="en-US" sz="1900" dirty="0"/>
              <a:t> </a:t>
            </a:r>
          </a:p>
        </p:txBody>
      </p:sp>
      <p:sp>
        <p:nvSpPr>
          <p:cNvPr id="4" name="Slide Number Placeholder 3">
            <a:extLst>
              <a:ext uri="{FF2B5EF4-FFF2-40B4-BE49-F238E27FC236}">
                <a16:creationId xmlns:a16="http://schemas.microsoft.com/office/drawing/2014/main" id="{BA06342A-8BCC-2923-A25F-0CCAA8FBC6AE}"/>
              </a:ext>
            </a:extLst>
          </p:cNvPr>
          <p:cNvSpPr>
            <a:spLocks noGrp="1"/>
          </p:cNvSpPr>
          <p:nvPr>
            <p:ph type="sldNum" sz="quarter" idx="12"/>
          </p:nvPr>
        </p:nvSpPr>
        <p:spPr/>
        <p:txBody>
          <a:bodyPr/>
          <a:lstStyle/>
          <a:p>
            <a:fld id="{8EE1E299-ECE8-4C5F-8245-07A8BACAE433}" type="slidenum">
              <a:rPr lang="en-US" smtClean="0"/>
              <a:t>20</a:t>
            </a:fld>
            <a:endParaRPr lang="en-US"/>
          </a:p>
        </p:txBody>
      </p:sp>
    </p:spTree>
    <p:extLst>
      <p:ext uri="{BB962C8B-B14F-4D97-AF65-F5344CB8AC3E}">
        <p14:creationId xmlns:p14="http://schemas.microsoft.com/office/powerpoint/2010/main" val="2393852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Military cemetery in twilight">
            <a:extLst>
              <a:ext uri="{FF2B5EF4-FFF2-40B4-BE49-F238E27FC236}">
                <a16:creationId xmlns:a16="http://schemas.microsoft.com/office/drawing/2014/main" id="{FD7A76B4-3AFC-5E7A-BDD6-7444504A8A3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29" t="23391" r="8662"/>
          <a:stretch/>
        </p:blipFill>
        <p:spPr>
          <a:xfrm>
            <a:off x="773113" y="2352675"/>
            <a:ext cx="7072313" cy="3946525"/>
          </a:xfrm>
          <a:prstGeom prst="rect">
            <a:avLst/>
          </a:prstGeom>
        </p:spPr>
      </p:pic>
      <p:pic>
        <p:nvPicPr>
          <p:cNvPr id="4" name="Picture 3">
            <a:extLst>
              <a:ext uri="{FF2B5EF4-FFF2-40B4-BE49-F238E27FC236}">
                <a16:creationId xmlns:a16="http://schemas.microsoft.com/office/drawing/2014/main" id="{1842A3BD-5CFC-93E9-025D-684813B5C09A}"/>
              </a:ext>
            </a:extLst>
          </p:cNvPr>
          <p:cNvPicPr>
            <a:picLocks noChangeAspect="1"/>
          </p:cNvPicPr>
          <p:nvPr/>
        </p:nvPicPr>
        <p:blipFill>
          <a:blip r:embed="rId3"/>
          <a:stretch>
            <a:fillRect/>
          </a:stretch>
        </p:blipFill>
        <p:spPr>
          <a:xfrm>
            <a:off x="8750594" y="2083507"/>
            <a:ext cx="2668293" cy="2690988"/>
          </a:xfrm>
          <a:prstGeom prst="rect">
            <a:avLst/>
          </a:prstGeom>
        </p:spPr>
      </p:pic>
      <p:sp>
        <p:nvSpPr>
          <p:cNvPr id="2" name="Title 1">
            <a:extLst>
              <a:ext uri="{FF2B5EF4-FFF2-40B4-BE49-F238E27FC236}">
                <a16:creationId xmlns:a16="http://schemas.microsoft.com/office/drawing/2014/main" id="{F4BEE1DA-A0A4-90A1-AF08-AD0036B31630}"/>
              </a:ext>
            </a:extLst>
          </p:cNvPr>
          <p:cNvSpPr>
            <a:spLocks noGrp="1"/>
          </p:cNvSpPr>
          <p:nvPr>
            <p:ph type="ctrTitle"/>
          </p:nvPr>
        </p:nvSpPr>
        <p:spPr>
          <a:xfrm>
            <a:off x="828675" y="494414"/>
            <a:ext cx="10534650" cy="817403"/>
          </a:xfrm>
        </p:spPr>
        <p:txBody>
          <a:bodyPr anchor="b">
            <a:normAutofit/>
          </a:bodyPr>
          <a:lstStyle/>
          <a:p>
            <a:r>
              <a:rPr lang="en-US" sz="3600"/>
              <a:t>Death:  Title and Transfers</a:t>
            </a:r>
          </a:p>
        </p:txBody>
      </p:sp>
      <p:sp>
        <p:nvSpPr>
          <p:cNvPr id="3" name="Subtitle 2">
            <a:extLst>
              <a:ext uri="{FF2B5EF4-FFF2-40B4-BE49-F238E27FC236}">
                <a16:creationId xmlns:a16="http://schemas.microsoft.com/office/drawing/2014/main" id="{7D24C103-AD8C-E78C-31DF-760AA2B63943}"/>
              </a:ext>
            </a:extLst>
          </p:cNvPr>
          <p:cNvSpPr>
            <a:spLocks noGrp="1"/>
          </p:cNvSpPr>
          <p:nvPr>
            <p:ph type="subTitle" idx="1"/>
          </p:nvPr>
        </p:nvSpPr>
        <p:spPr>
          <a:xfrm>
            <a:off x="1882588" y="1311818"/>
            <a:ext cx="8426823" cy="397567"/>
          </a:xfrm>
        </p:spPr>
        <p:txBody>
          <a:bodyPr>
            <a:normAutofit/>
          </a:bodyPr>
          <a:lstStyle/>
          <a:p>
            <a:r>
              <a:rPr lang="en-US" sz="1600"/>
              <a:t>Establishing Title after Death, Powers and Limitations of Personal Respresentatives</a:t>
            </a:r>
          </a:p>
        </p:txBody>
      </p:sp>
      <p:sp>
        <p:nvSpPr>
          <p:cNvPr id="5" name="Slide Number Placeholder 4">
            <a:extLst>
              <a:ext uri="{FF2B5EF4-FFF2-40B4-BE49-F238E27FC236}">
                <a16:creationId xmlns:a16="http://schemas.microsoft.com/office/drawing/2014/main" id="{BC4D6D2E-D5D1-FA67-03ED-B70B8B5F34C9}"/>
              </a:ext>
            </a:extLst>
          </p:cNvPr>
          <p:cNvSpPr>
            <a:spLocks noGrp="1"/>
          </p:cNvSpPr>
          <p:nvPr>
            <p:ph type="sldNum" sz="quarter" idx="12"/>
          </p:nvPr>
        </p:nvSpPr>
        <p:spPr/>
        <p:txBody>
          <a:bodyPr/>
          <a:lstStyle/>
          <a:p>
            <a:fld id="{E9CA7AE6-6158-4AFE-B2A7-A1BB674424D5}" type="slidenum">
              <a:rPr lang="en-US" smtClean="0"/>
              <a:t>21</a:t>
            </a:fld>
            <a:endParaRPr lang="en-US"/>
          </a:p>
        </p:txBody>
      </p:sp>
    </p:spTree>
    <p:extLst>
      <p:ext uri="{BB962C8B-B14F-4D97-AF65-F5344CB8AC3E}">
        <p14:creationId xmlns:p14="http://schemas.microsoft.com/office/powerpoint/2010/main" val="75099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ctrTitle"/>
          </p:nvPr>
        </p:nvSpPr>
        <p:spPr>
          <a:xfrm>
            <a:off x="3315031" y="1380754"/>
            <a:ext cx="5561938" cy="2513516"/>
          </a:xfrm>
        </p:spPr>
        <p:txBody>
          <a:bodyPr>
            <a:normAutofit/>
          </a:bodyPr>
          <a:lstStyle/>
          <a:p>
            <a:r>
              <a:rPr lang="en-US" dirty="0"/>
              <a:t>	</a:t>
            </a:r>
            <a:r>
              <a:rPr lang="en-US" cap="small" dirty="0"/>
              <a:t>DEEDS FROM AN ESTATE</a:t>
            </a:r>
          </a:p>
        </p:txBody>
      </p:sp>
      <p:sp>
        <p:nvSpPr>
          <p:cNvPr id="3" name="Subtitle 2"/>
          <p:cNvSpPr>
            <a:spLocks noGrp="1"/>
          </p:cNvSpPr>
          <p:nvPr>
            <p:ph type="subTitle" idx="1"/>
          </p:nvPr>
        </p:nvSpPr>
        <p:spPr>
          <a:xfrm>
            <a:off x="3315031" y="4076802"/>
            <a:ext cx="5561938" cy="1534587"/>
          </a:xfrm>
        </p:spPr>
        <p:txBody>
          <a:bodyPr>
            <a:normAutofit/>
          </a:bodyPr>
          <a:lstStyle/>
          <a:p>
            <a:pPr marL="285750" indent="-285750">
              <a:buFont typeface="Wingdings" panose="05000000000000000000" pitchFamily="2" charset="2"/>
              <a:buChar char="ü"/>
            </a:pPr>
            <a:r>
              <a:rPr lang="en-US" dirty="0"/>
              <a:t>DRAFTING –GRANTOR AND GRANTEE CLAUSES</a:t>
            </a:r>
          </a:p>
          <a:p>
            <a:pPr marL="285750" indent="-285750">
              <a:buFont typeface="Wingdings" panose="05000000000000000000" pitchFamily="2" charset="2"/>
              <a:buChar char="ü"/>
            </a:pPr>
            <a:r>
              <a:rPr lang="en-US" dirty="0"/>
              <a:t>ACKNOWLEDGEMENT CLAUSES</a:t>
            </a:r>
          </a:p>
          <a:p>
            <a:pPr marL="285750" indent="-285750">
              <a:buFont typeface="Wingdings" panose="05000000000000000000" pitchFamily="2" charset="2"/>
              <a:buChar char="ü"/>
            </a:pPr>
            <a:r>
              <a:rPr lang="en-US" dirty="0"/>
              <a:t>LIMITATIONS OF POWER OF A PERSONAL REPRESENTATIVE</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B846A95-F7AB-8CF4-2DE1-34E2E762B32B}"/>
              </a:ext>
            </a:extLst>
          </p:cNvPr>
          <p:cNvSpPr>
            <a:spLocks noGrp="1"/>
          </p:cNvSpPr>
          <p:nvPr>
            <p:ph type="sldNum" sz="quarter" idx="12"/>
          </p:nvPr>
        </p:nvSpPr>
        <p:spPr/>
        <p:txBody>
          <a:bodyPr/>
          <a:lstStyle/>
          <a:p>
            <a:fld id="{8EE1E299-ECE8-4C5F-8245-07A8BACAE433}" type="slidenum">
              <a:rPr lang="en-US" smtClean="0"/>
              <a:t>22</a:t>
            </a:fld>
            <a:endParaRPr lang="en-US"/>
          </a:p>
        </p:txBody>
      </p:sp>
    </p:spTree>
    <p:extLst>
      <p:ext uri="{BB962C8B-B14F-4D97-AF65-F5344CB8AC3E}">
        <p14:creationId xmlns:p14="http://schemas.microsoft.com/office/powerpoint/2010/main" val="2614497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6032"/>
            <a:ext cx="10506456" cy="1014984"/>
          </a:xfrm>
        </p:spPr>
        <p:txBody>
          <a:bodyPr anchor="b">
            <a:normAutofit/>
          </a:bodyPr>
          <a:lstStyle/>
          <a:p>
            <a:r>
              <a:rPr lang="en-US" cap="small"/>
              <a:t>Grantor Clause of Deeds from Personal Representatives</a:t>
            </a:r>
          </a:p>
        </p:txBody>
      </p:sp>
      <p:sp>
        <p:nvSpPr>
          <p:cNvPr id="11" name="Rectangle 10">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3C5FF354-C664-B37E-D9E2-31D9394ED6BE}"/>
              </a:ext>
            </a:extLst>
          </p:cNvPr>
          <p:cNvGraphicFramePr>
            <a:graphicFrameLocks noGrp="1"/>
          </p:cNvGraphicFramePr>
          <p:nvPr>
            <p:ph idx="1"/>
            <p:extLst>
              <p:ext uri="{D42A27DB-BD31-4B8C-83A1-F6EECF244321}">
                <p14:modId xmlns:p14="http://schemas.microsoft.com/office/powerpoint/2010/main" val="3840035184"/>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35647571-6422-60CC-3790-58160701B0CB}"/>
              </a:ext>
            </a:extLst>
          </p:cNvPr>
          <p:cNvSpPr>
            <a:spLocks noGrp="1"/>
          </p:cNvSpPr>
          <p:nvPr>
            <p:ph type="sldNum" sz="quarter" idx="12"/>
          </p:nvPr>
        </p:nvSpPr>
        <p:spPr/>
        <p:txBody>
          <a:bodyPr/>
          <a:lstStyle/>
          <a:p>
            <a:fld id="{8EE1E299-ECE8-4C5F-8245-07A8BACAE433}" type="slidenum">
              <a:rPr lang="en-US" smtClean="0"/>
              <a:t>23</a:t>
            </a:fld>
            <a:endParaRPr lang="en-US"/>
          </a:p>
        </p:txBody>
      </p:sp>
    </p:spTree>
    <p:extLst>
      <p:ext uri="{BB962C8B-B14F-4D97-AF65-F5344CB8AC3E}">
        <p14:creationId xmlns:p14="http://schemas.microsoft.com/office/powerpoint/2010/main" val="3151818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905D4-1A07-7D64-373C-065A31ED34CD}"/>
              </a:ext>
            </a:extLst>
          </p:cNvPr>
          <p:cNvSpPr>
            <a:spLocks noGrp="1"/>
          </p:cNvSpPr>
          <p:nvPr>
            <p:ph type="title"/>
          </p:nvPr>
        </p:nvSpPr>
        <p:spPr>
          <a:xfrm>
            <a:off x="841248" y="548640"/>
            <a:ext cx="3600860" cy="5431536"/>
          </a:xfrm>
        </p:spPr>
        <p:txBody>
          <a:bodyPr>
            <a:normAutofit/>
          </a:bodyPr>
          <a:lstStyle/>
          <a:p>
            <a:r>
              <a:rPr kumimoji="0" lang="en-US" sz="3400" b="1"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SIGNATURE BLOCKS:  PERSONAL REPRESENTATIVES</a:t>
            </a:r>
            <a:endParaRPr lang="en-US" sz="34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0172A40-2C4A-7EEF-0A53-A29B3E5FBC98}"/>
              </a:ext>
            </a:extLst>
          </p:cNvPr>
          <p:cNvSpPr>
            <a:spLocks noGrp="1"/>
          </p:cNvSpPr>
          <p:nvPr>
            <p:ph idx="1"/>
          </p:nvPr>
        </p:nvSpPr>
        <p:spPr>
          <a:xfrm>
            <a:off x="5126418" y="552091"/>
            <a:ext cx="6224335" cy="5431536"/>
          </a:xfrm>
        </p:spPr>
        <p:txBody>
          <a:bodyPr anchor="ctr">
            <a:normAutofit/>
          </a:bodyPr>
          <a:lstStyle/>
          <a:p>
            <a:pPr marL="0" marR="0" indent="0">
              <a:spcBef>
                <a:spcPts val="0"/>
              </a:spcBef>
              <a:spcAft>
                <a:spcPts val="0"/>
              </a:spcAft>
              <a:buNone/>
            </a:pP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200" dirty="0">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____________________________		</a:t>
            </a:r>
          </a:p>
          <a:p>
            <a:pPr marL="0" marR="0" indent="0">
              <a:spcBef>
                <a:spcPts val="0"/>
              </a:spcBef>
              <a:spcAft>
                <a:spcPts val="0"/>
              </a:spcAft>
              <a:buNone/>
            </a:pP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Jane Doe, Personal Representative </a:t>
            </a:r>
          </a:p>
          <a:p>
            <a:pPr marL="0" marR="0" indent="0">
              <a:spcBef>
                <a:spcPts val="0"/>
              </a:spcBef>
              <a:spcAft>
                <a:spcPts val="0"/>
              </a:spcAft>
              <a:buNone/>
            </a:pP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of the Estate of John Doe</a:t>
            </a:r>
          </a:p>
          <a:p>
            <a:pPr marL="0" marR="0" indent="0">
              <a:spcBef>
                <a:spcPts val="0"/>
              </a:spcBef>
              <a:spcAft>
                <a:spcPts val="0"/>
              </a:spcAft>
              <a:buNone/>
            </a:pPr>
            <a:endParaRPr lang="en-US" sz="2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sz="2200" dirty="0"/>
          </a:p>
        </p:txBody>
      </p:sp>
      <p:sp>
        <p:nvSpPr>
          <p:cNvPr id="4" name="Slide Number Placeholder 3">
            <a:extLst>
              <a:ext uri="{FF2B5EF4-FFF2-40B4-BE49-F238E27FC236}">
                <a16:creationId xmlns:a16="http://schemas.microsoft.com/office/drawing/2014/main" id="{E39658CF-1579-40E4-D2A6-49AA8984CFCB}"/>
              </a:ext>
            </a:extLst>
          </p:cNvPr>
          <p:cNvSpPr>
            <a:spLocks noGrp="1"/>
          </p:cNvSpPr>
          <p:nvPr>
            <p:ph type="sldNum" sz="quarter" idx="12"/>
          </p:nvPr>
        </p:nvSpPr>
        <p:spPr/>
        <p:txBody>
          <a:bodyPr/>
          <a:lstStyle/>
          <a:p>
            <a:fld id="{8EE1E299-ECE8-4C5F-8245-07A8BACAE433}" type="slidenum">
              <a:rPr lang="en-US" smtClean="0"/>
              <a:t>24</a:t>
            </a:fld>
            <a:endParaRPr lang="en-US"/>
          </a:p>
        </p:txBody>
      </p:sp>
    </p:spTree>
    <p:extLst>
      <p:ext uri="{BB962C8B-B14F-4D97-AF65-F5344CB8AC3E}">
        <p14:creationId xmlns:p14="http://schemas.microsoft.com/office/powerpoint/2010/main" val="1071193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43C542-BDEE-ADD5-E506-B1E1CB3CDC44}"/>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pPr algn="l" defTabSz="914400"/>
            <a:r>
              <a:rPr kumimoji="0" lang="en-US" sz="4200" b="1" i="0" u="sng" strike="noStrike" kern="1200" cap="none" spc="0" normalizeH="0" baseline="0" noProof="0">
                <a:ln>
                  <a:noFill/>
                </a:ln>
                <a:solidFill>
                  <a:schemeClr val="tx1"/>
                </a:solidFill>
                <a:effectLst/>
                <a:uLnTx/>
                <a:uFillTx/>
                <a:latin typeface="+mj-lt"/>
                <a:ea typeface="+mj-ea"/>
                <a:cs typeface="+mj-cs"/>
              </a:rPr>
              <a:t>ACKNOWLEDGEMENTS: MA PERSONAL REPRESENTATIVES OF ESTATES</a:t>
            </a:r>
            <a:endParaRPr lang="en-US" sz="4200" kern="1200">
              <a:solidFill>
                <a:schemeClr val="tx1"/>
              </a:solidFill>
              <a:latin typeface="+mj-lt"/>
              <a:ea typeface="+mj-ea"/>
              <a:cs typeface="+mj-cs"/>
            </a:endParaRP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393FDE2-F747-9214-F35D-1A9D29FD4AAB}"/>
              </a:ext>
            </a:extLst>
          </p:cNvPr>
          <p:cNvSpPr>
            <a:spLocks noGrp="1"/>
          </p:cNvSpPr>
          <p:nvPr>
            <p:ph type="subTitle" idx="1"/>
          </p:nvPr>
        </p:nvSpPr>
        <p:spPr>
          <a:xfrm>
            <a:off x="838200" y="1929384"/>
            <a:ext cx="10515600" cy="4251960"/>
          </a:xfrm>
        </p:spPr>
        <p:txBody>
          <a:bodyPr vert="horz" lIns="91440" tIns="45720" rIns="91440" bIns="45720" rtlCol="0">
            <a:normAutofit/>
          </a:bodyPr>
          <a:lstStyle/>
          <a:p>
            <a:pPr marR="0" algn="l" defTabSz="914400">
              <a:spcBef>
                <a:spcPts val="0"/>
              </a:spcBef>
              <a:spcAft>
                <a:spcPts val="0"/>
              </a:spcAft>
            </a:pPr>
            <a:r>
              <a:rPr lang="en-US" sz="2000" dirty="0">
                <a:effectLst/>
              </a:rPr>
              <a:t> </a:t>
            </a:r>
          </a:p>
          <a:p>
            <a:pPr marR="0" defTabSz="914400">
              <a:spcBef>
                <a:spcPts val="0"/>
              </a:spcBef>
              <a:spcAft>
                <a:spcPts val="800"/>
              </a:spcAft>
            </a:pPr>
            <a:r>
              <a:rPr lang="en-US" sz="2000" b="1" dirty="0">
                <a:effectLst/>
              </a:rPr>
              <a:t>COMMONWEALTH OF MASSACHUSETTS</a:t>
            </a:r>
            <a:endParaRPr lang="en-US" sz="2000" dirty="0">
              <a:effectLst/>
            </a:endParaRPr>
          </a:p>
          <a:p>
            <a:pPr marR="0" algn="l" defTabSz="914400">
              <a:spcBef>
                <a:spcPts val="0"/>
              </a:spcBef>
              <a:spcAft>
                <a:spcPts val="800"/>
              </a:spcAft>
            </a:pPr>
            <a:r>
              <a:rPr lang="en-US" sz="2000" dirty="0">
                <a:effectLst/>
              </a:rPr>
              <a:t>_______________, ss.	</a:t>
            </a:r>
          </a:p>
          <a:p>
            <a:pPr marR="0" algn="l" defTabSz="914400">
              <a:spcBef>
                <a:spcPts val="90"/>
              </a:spcBef>
              <a:spcAft>
                <a:spcPts val="0"/>
              </a:spcAft>
              <a:tabLst>
                <a:tab pos="2019300" algn="l"/>
              </a:tabLst>
            </a:pPr>
            <a:r>
              <a:rPr lang="en-US" sz="2000" dirty="0">
                <a:effectLst/>
              </a:rPr>
              <a:t>On this ________ day of _____________, 20___, before me, the undersigned notary public, </a:t>
            </a:r>
            <a:r>
              <a:rPr lang="en-US" sz="2000" u="sng" dirty="0">
                <a:effectLst/>
              </a:rPr>
              <a:t>Jane Doe</a:t>
            </a:r>
            <a:r>
              <a:rPr lang="en-US" sz="2000" dirty="0">
                <a:effectLst/>
              </a:rPr>
              <a:t> (name of document signer) personally appeared, proved to me through satisfactory evidence of identification, which were </a:t>
            </a:r>
            <a:r>
              <a:rPr lang="en-US" sz="2000" u="sng" dirty="0">
                <a:effectLst/>
              </a:rPr>
              <a:t>_______________</a:t>
            </a:r>
            <a:r>
              <a:rPr lang="en-US" sz="2000" dirty="0">
                <a:effectLst/>
              </a:rPr>
              <a:t> , to be the person whose name is signed on the preceding or attached document, and acknowledged to me that (he) (she) signed it voluntarily for its stated purpose as </a:t>
            </a:r>
            <a:r>
              <a:rPr lang="en-US" sz="2000" u="sng" dirty="0">
                <a:effectLst/>
              </a:rPr>
              <a:t>Personal Representative of the Estate of John Doe</a:t>
            </a:r>
            <a:r>
              <a:rPr lang="en-US" sz="2000" dirty="0">
                <a:effectLst/>
              </a:rPr>
              <a:t>.</a:t>
            </a:r>
          </a:p>
          <a:p>
            <a:pPr marR="0" algn="l" defTabSz="914400">
              <a:spcBef>
                <a:spcPts val="90"/>
              </a:spcBef>
              <a:spcAft>
                <a:spcPts val="0"/>
              </a:spcAft>
              <a:tabLst>
                <a:tab pos="2019300" algn="l"/>
              </a:tabLst>
            </a:pPr>
            <a:r>
              <a:rPr lang="en-US" sz="2000" dirty="0">
                <a:effectLst/>
              </a:rPr>
              <a:t> </a:t>
            </a:r>
          </a:p>
          <a:p>
            <a:pPr marR="0" algn="l" defTabSz="914400">
              <a:spcBef>
                <a:spcPts val="0"/>
              </a:spcBef>
              <a:spcAft>
                <a:spcPts val="800"/>
              </a:spcAft>
            </a:pPr>
            <a:r>
              <a:rPr lang="en-US" sz="2000" i="1" dirty="0">
                <a:effectLst/>
              </a:rPr>
              <a:t>[affix or imprint official seal]</a:t>
            </a:r>
            <a:r>
              <a:rPr lang="en-US" sz="2000" dirty="0">
                <a:effectLst/>
              </a:rPr>
              <a:t>			</a:t>
            </a:r>
            <a:r>
              <a:rPr lang="en-US" sz="2000" u="sng" dirty="0">
                <a:effectLst/>
              </a:rPr>
              <a:t>					</a:t>
            </a:r>
            <a:r>
              <a:rPr lang="en-US" sz="2000" dirty="0">
                <a:effectLst/>
              </a:rPr>
              <a:t>									, Notary Public	</a:t>
            </a:r>
          </a:p>
          <a:p>
            <a:pPr marL="2286000" marR="0" algn="l" defTabSz="914400">
              <a:spcBef>
                <a:spcPts val="0"/>
              </a:spcBef>
              <a:spcAft>
                <a:spcPts val="800"/>
              </a:spcAft>
            </a:pPr>
            <a:r>
              <a:rPr lang="en-US" sz="2000" dirty="0">
                <a:effectLst/>
              </a:rPr>
              <a:t>My commission expires:  </a:t>
            </a:r>
          </a:p>
          <a:p>
            <a:pPr indent="-228600" algn="l" defTabSz="914400">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DCFFD9CB-5352-D44E-AAFF-77FB680AB075}"/>
              </a:ext>
            </a:extLst>
          </p:cNvPr>
          <p:cNvSpPr>
            <a:spLocks noGrp="1"/>
          </p:cNvSpPr>
          <p:nvPr>
            <p:ph type="sldNum" sz="quarter" idx="12"/>
          </p:nvPr>
        </p:nvSpPr>
        <p:spPr/>
        <p:txBody>
          <a:bodyPr/>
          <a:lstStyle/>
          <a:p>
            <a:fld id="{8EE1E299-ECE8-4C5F-8245-07A8BACAE433}" type="slidenum">
              <a:rPr lang="en-US" smtClean="0"/>
              <a:t>25</a:t>
            </a:fld>
            <a:endParaRPr lang="en-US"/>
          </a:p>
        </p:txBody>
      </p:sp>
    </p:spTree>
    <p:extLst>
      <p:ext uri="{BB962C8B-B14F-4D97-AF65-F5344CB8AC3E}">
        <p14:creationId xmlns:p14="http://schemas.microsoft.com/office/powerpoint/2010/main" val="1838261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97" y="348865"/>
            <a:ext cx="10044023" cy="877729"/>
          </a:xfrm>
        </p:spPr>
        <p:txBody>
          <a:bodyPr anchor="ctr">
            <a:normAutofit/>
          </a:bodyPr>
          <a:lstStyle/>
          <a:p>
            <a:r>
              <a:rPr lang="en-US" sz="4000" cap="small">
                <a:solidFill>
                  <a:srgbClr val="FFFFFF"/>
                </a:solidFill>
              </a:rPr>
              <a:t>PERSONAL REPRESENTATIVE DEEDS</a:t>
            </a:r>
            <a:r>
              <a:rPr lang="en-US" sz="4000">
                <a:solidFill>
                  <a:srgbClr val="FFFFFF"/>
                </a:solidFill>
              </a:rPr>
              <a:t>	</a:t>
            </a:r>
          </a:p>
        </p:txBody>
      </p:sp>
      <p:graphicFrame>
        <p:nvGraphicFramePr>
          <p:cNvPr id="56" name="Content Placeholder 2">
            <a:extLst>
              <a:ext uri="{FF2B5EF4-FFF2-40B4-BE49-F238E27FC236}">
                <a16:creationId xmlns:a16="http://schemas.microsoft.com/office/drawing/2014/main" id="{855140D4-AF66-CE8D-5665-D5BAD792073C}"/>
              </a:ext>
            </a:extLst>
          </p:cNvPr>
          <p:cNvGraphicFramePr>
            <a:graphicFrameLocks noGrp="1"/>
          </p:cNvGraphicFramePr>
          <p:nvPr>
            <p:ph idx="1"/>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3E169E51-8992-AD9F-EDB7-5020024685E5}"/>
              </a:ext>
            </a:extLst>
          </p:cNvPr>
          <p:cNvSpPr>
            <a:spLocks noGrp="1"/>
          </p:cNvSpPr>
          <p:nvPr>
            <p:ph type="sldNum" sz="quarter" idx="12"/>
          </p:nvPr>
        </p:nvSpPr>
        <p:spPr/>
        <p:txBody>
          <a:bodyPr/>
          <a:lstStyle/>
          <a:p>
            <a:fld id="{8EE1E299-ECE8-4C5F-8245-07A8BACAE433}" type="slidenum">
              <a:rPr lang="en-US" smtClean="0"/>
              <a:t>26</a:t>
            </a:fld>
            <a:endParaRPr lang="en-US"/>
          </a:p>
        </p:txBody>
      </p:sp>
    </p:spTree>
    <p:extLst>
      <p:ext uri="{BB962C8B-B14F-4D97-AF65-F5344CB8AC3E}">
        <p14:creationId xmlns:p14="http://schemas.microsoft.com/office/powerpoint/2010/main" val="4169464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210" y="304801"/>
            <a:ext cx="8079581" cy="1295401"/>
          </a:xfrm>
        </p:spPr>
        <p:txBody>
          <a:bodyPr>
            <a:normAutofit/>
          </a:bodyPr>
          <a:lstStyle/>
          <a:p>
            <a:r>
              <a:rPr lang="en-US" sz="4000" cap="small" dirty="0">
                <a:solidFill>
                  <a:srgbClr val="002060"/>
                </a:solidFill>
              </a:rPr>
              <a:t>Power of Sale</a:t>
            </a:r>
            <a:br>
              <a:rPr lang="en-US" sz="4000" cap="small" dirty="0">
                <a:solidFill>
                  <a:srgbClr val="002060"/>
                </a:solidFill>
              </a:rPr>
            </a:br>
            <a:r>
              <a:rPr lang="en-US" sz="4000" cap="small" dirty="0">
                <a:solidFill>
                  <a:srgbClr val="002060"/>
                </a:solidFill>
              </a:rPr>
              <a:t>&amp; Self Dealing </a:t>
            </a:r>
          </a:p>
        </p:txBody>
      </p:sp>
      <p:sp>
        <p:nvSpPr>
          <p:cNvPr id="3" name="Content Placeholder 2"/>
          <p:cNvSpPr>
            <a:spLocks noGrp="1"/>
          </p:cNvSpPr>
          <p:nvPr>
            <p:ph idx="1"/>
          </p:nvPr>
        </p:nvSpPr>
        <p:spPr>
          <a:xfrm>
            <a:off x="1981200" y="1600200"/>
            <a:ext cx="8229600" cy="4572000"/>
          </a:xfrm>
        </p:spPr>
        <p:txBody>
          <a:bodyPr>
            <a:noAutofit/>
          </a:bodyPr>
          <a:lstStyle/>
          <a:p>
            <a:pPr marL="0" indent="0">
              <a:buNone/>
            </a:pPr>
            <a:endParaRPr lang="en-US" sz="2000" dirty="0"/>
          </a:p>
          <a:p>
            <a:r>
              <a:rPr lang="en-US" sz="2000" dirty="0"/>
              <a:t>Power of sale found in wills, trusts and powers of attorney</a:t>
            </a:r>
          </a:p>
          <a:p>
            <a:r>
              <a:rPr lang="en-US" sz="2000" dirty="0"/>
              <a:t>The power to sell is not the power to give away, nor is it the power to self-deal</a:t>
            </a:r>
          </a:p>
          <a:p>
            <a:pPr lvl="0"/>
            <a:r>
              <a:rPr lang="en-US" sz="2000" dirty="0"/>
              <a:t>A fiduciary’s deed to herself is voidable by the heirs or devisees (or beneficiaries) (even if for more than FMV), unless the power of attorney or trust document specifically allows  for the self dealing or a court has authorized a purchase by the fiduciary</a:t>
            </a:r>
          </a:p>
          <a:p>
            <a:pPr lvl="0"/>
            <a:r>
              <a:rPr lang="en-US" sz="2000" dirty="0"/>
              <a:t>A PR cannot divest a devisees/heirs at law and transfer the property for less than full consideration.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7968" y="457200"/>
            <a:ext cx="1358032" cy="1358032"/>
          </a:xfrm>
          <a:prstGeom prst="rect">
            <a:avLst/>
          </a:prstGeom>
        </p:spPr>
      </p:pic>
      <p:sp>
        <p:nvSpPr>
          <p:cNvPr id="4" name="Slide Number Placeholder 3">
            <a:extLst>
              <a:ext uri="{FF2B5EF4-FFF2-40B4-BE49-F238E27FC236}">
                <a16:creationId xmlns:a16="http://schemas.microsoft.com/office/drawing/2014/main" id="{52A826E9-ACD7-8580-CAAD-756DB196D42C}"/>
              </a:ext>
            </a:extLst>
          </p:cNvPr>
          <p:cNvSpPr>
            <a:spLocks noGrp="1"/>
          </p:cNvSpPr>
          <p:nvPr>
            <p:ph type="sldNum" sz="quarter" idx="12"/>
          </p:nvPr>
        </p:nvSpPr>
        <p:spPr/>
        <p:txBody>
          <a:bodyPr/>
          <a:lstStyle/>
          <a:p>
            <a:fld id="{8EE1E299-ECE8-4C5F-8245-07A8BACAE433}" type="slidenum">
              <a:rPr lang="en-US" smtClean="0"/>
              <a:t>27</a:t>
            </a:fld>
            <a:endParaRPr lang="en-US"/>
          </a:p>
        </p:txBody>
      </p:sp>
    </p:spTree>
    <p:extLst>
      <p:ext uri="{BB962C8B-B14F-4D97-AF65-F5344CB8AC3E}">
        <p14:creationId xmlns:p14="http://schemas.microsoft.com/office/powerpoint/2010/main" val="3274732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cap="small"/>
              <a:t>PERSONAL REPRESENTATIVE DEEDS TO RELATED PARTIES OR LESS THAN FULL CONSIDERATION</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838200" y="1825625"/>
            <a:ext cx="10515600" cy="4351338"/>
          </a:xfrm>
        </p:spPr>
        <p:txBody>
          <a:bodyPr>
            <a:normAutofit/>
          </a:bodyPr>
          <a:lstStyle/>
          <a:p>
            <a:r>
              <a:rPr lang="en-US" dirty="0"/>
              <a:t>The consideration for a deed from a Personal Representative cannot be for nominal consideration.</a:t>
            </a:r>
          </a:p>
          <a:p>
            <a:r>
              <a:rPr lang="en-US" dirty="0"/>
              <a:t>The grantee in a deed from a Personal Representative must be to an arm’s length third party: </a:t>
            </a:r>
          </a:p>
          <a:p>
            <a:r>
              <a:rPr lang="en-US" dirty="0"/>
              <a:t>(231/2) sell, lease or encumber to an </a:t>
            </a:r>
            <a:r>
              <a:rPr lang="en-US" b="1"/>
              <a:t>arm's length third party any real estate </a:t>
            </a:r>
            <a:r>
              <a:rPr lang="en-US" dirty="0"/>
              <a:t>of the estate, or an interest in that real estate, for cash, credit or for part cash and part credit, with or without security for unpaid balances and whether the personal representative has been appointed formally or informally; the sale, lease or encumbrance shall be conclusive notwithstanding section 3–302 or any contest of the informal probate proceeding, provided that: (</a:t>
            </a:r>
            <a:r>
              <a:rPr lang="en-US" dirty="0" err="1"/>
              <a:t>i</a:t>
            </a:r>
            <a:r>
              <a:rPr lang="en-US" dirty="0"/>
              <a:t>) if the decedent died without a will, a license has been issued under chapter 202; or (ii) if the decedent died with a will, either: (a) the will, probated formally or informally, empowered the personal representative to sell, lease or encumber that real estate or an interest in that real estate, or (b) a license has been issued under chapter 202.</a:t>
            </a:r>
          </a:p>
        </p:txBody>
      </p:sp>
      <p:sp>
        <p:nvSpPr>
          <p:cNvPr id="4" name="Slide Number Placeholder 3">
            <a:extLst>
              <a:ext uri="{FF2B5EF4-FFF2-40B4-BE49-F238E27FC236}">
                <a16:creationId xmlns:a16="http://schemas.microsoft.com/office/drawing/2014/main" id="{D3C44BDD-AB0A-3920-EC84-FAA8D05CFF8F}"/>
              </a:ext>
            </a:extLst>
          </p:cNvPr>
          <p:cNvSpPr>
            <a:spLocks noGrp="1"/>
          </p:cNvSpPr>
          <p:nvPr>
            <p:ph type="sldNum" sz="quarter" idx="12"/>
          </p:nvPr>
        </p:nvSpPr>
        <p:spPr/>
        <p:txBody>
          <a:bodyPr/>
          <a:lstStyle/>
          <a:p>
            <a:fld id="{8EE1E299-ECE8-4C5F-8245-07A8BACAE433}" type="slidenum">
              <a:rPr lang="en-US" smtClean="0"/>
              <a:t>28</a:t>
            </a:fld>
            <a:endParaRPr lang="en-US"/>
          </a:p>
        </p:txBody>
      </p:sp>
    </p:spTree>
    <p:extLst>
      <p:ext uri="{BB962C8B-B14F-4D97-AF65-F5344CB8AC3E}">
        <p14:creationId xmlns:p14="http://schemas.microsoft.com/office/powerpoint/2010/main" val="4223550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E8A5E-9FF5-C17D-7F83-922A5AEC34EC}"/>
              </a:ext>
            </a:extLst>
          </p:cNvPr>
          <p:cNvPicPr>
            <a:picLocks noChangeAspect="1"/>
          </p:cNvPicPr>
          <p:nvPr/>
        </p:nvPicPr>
        <p:blipFill>
          <a:blip r:embed="rId2"/>
          <a:stretch>
            <a:fillRect/>
          </a:stretch>
        </p:blipFill>
        <p:spPr>
          <a:xfrm>
            <a:off x="3455377" y="0"/>
            <a:ext cx="5468815" cy="6858000"/>
          </a:xfrm>
          <a:prstGeom prst="rect">
            <a:avLst/>
          </a:prstGeom>
        </p:spPr>
      </p:pic>
      <p:sp>
        <p:nvSpPr>
          <p:cNvPr id="2" name="Slide Number Placeholder 1">
            <a:extLst>
              <a:ext uri="{FF2B5EF4-FFF2-40B4-BE49-F238E27FC236}">
                <a16:creationId xmlns:a16="http://schemas.microsoft.com/office/drawing/2014/main" id="{A05D99CE-D8FB-DDC0-AF3E-D57322446449}"/>
              </a:ext>
            </a:extLst>
          </p:cNvPr>
          <p:cNvSpPr>
            <a:spLocks noGrp="1"/>
          </p:cNvSpPr>
          <p:nvPr>
            <p:ph type="sldNum" sz="quarter" idx="12"/>
          </p:nvPr>
        </p:nvSpPr>
        <p:spPr/>
        <p:txBody>
          <a:bodyPr/>
          <a:lstStyle/>
          <a:p>
            <a:fld id="{0A37CAB8-567C-44D9-83C6-9594D087BDAD}" type="slidenum">
              <a:rPr lang="en-US" smtClean="0"/>
              <a:t>29</a:t>
            </a:fld>
            <a:endParaRPr lang="en-US"/>
          </a:p>
        </p:txBody>
      </p:sp>
    </p:spTree>
    <p:extLst>
      <p:ext uri="{BB962C8B-B14F-4D97-AF65-F5344CB8AC3E}">
        <p14:creationId xmlns:p14="http://schemas.microsoft.com/office/powerpoint/2010/main" val="470665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8"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Group 20">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2" name="Freeform: Shape 21">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D83DD7D1-860B-A045-4797-83BD751512B3}"/>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What Trustee Certificate should be used?</a:t>
            </a:r>
          </a:p>
        </p:txBody>
      </p:sp>
      <p:graphicFrame>
        <p:nvGraphicFramePr>
          <p:cNvPr id="33" name="Content Placeholder 6">
            <a:extLst>
              <a:ext uri="{FF2B5EF4-FFF2-40B4-BE49-F238E27FC236}">
                <a16:creationId xmlns:a16="http://schemas.microsoft.com/office/drawing/2014/main" id="{745DD83F-542D-DA53-368F-4EC345FED044}"/>
              </a:ext>
            </a:extLst>
          </p:cNvPr>
          <p:cNvGraphicFramePr>
            <a:graphicFrameLocks noGrp="1"/>
          </p:cNvGraphicFramePr>
          <p:nvPr>
            <p:ph idx="1"/>
            <p:extLst>
              <p:ext uri="{D42A27DB-BD31-4B8C-83A1-F6EECF244321}">
                <p14:modId xmlns:p14="http://schemas.microsoft.com/office/powerpoint/2010/main" val="72834406"/>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42FA2BC3-42DD-B05C-A8C8-FE97D3AF1D54}"/>
              </a:ext>
            </a:extLst>
          </p:cNvPr>
          <p:cNvSpPr>
            <a:spLocks noGrp="1"/>
          </p:cNvSpPr>
          <p:nvPr>
            <p:ph type="sldNum" sz="quarter" idx="12"/>
          </p:nvPr>
        </p:nvSpPr>
        <p:spPr/>
        <p:txBody>
          <a:bodyPr/>
          <a:lstStyle/>
          <a:p>
            <a:fld id="{E9CA7AE6-6158-4AFE-B2A7-A1BB674424D5}" type="slidenum">
              <a:rPr lang="en-US" smtClean="0"/>
              <a:t>3</a:t>
            </a:fld>
            <a:endParaRPr lang="en-US"/>
          </a:p>
        </p:txBody>
      </p:sp>
    </p:spTree>
    <p:extLst>
      <p:ext uri="{BB962C8B-B14F-4D97-AF65-F5344CB8AC3E}">
        <p14:creationId xmlns:p14="http://schemas.microsoft.com/office/powerpoint/2010/main" val="148485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1520B01-A2E4-41C2-8A8F-7683F2508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0FFF71-4117-9E6F-C3CD-3149E26610F8}"/>
              </a:ext>
            </a:extLst>
          </p:cNvPr>
          <p:cNvSpPr>
            <a:spLocks noGrp="1"/>
          </p:cNvSpPr>
          <p:nvPr>
            <p:ph type="ctrTitle"/>
          </p:nvPr>
        </p:nvSpPr>
        <p:spPr>
          <a:xfrm>
            <a:off x="4354513" y="841374"/>
            <a:ext cx="3505200" cy="3170555"/>
          </a:xfrm>
        </p:spPr>
        <p:txBody>
          <a:bodyPr>
            <a:normAutofit fontScale="90000"/>
          </a:bodyPr>
          <a:lstStyle/>
          <a:p>
            <a:r>
              <a:rPr lang="en-US" sz="16600" b="1" dirty="0">
                <a:solidFill>
                  <a:srgbClr val="C00000"/>
                </a:solidFill>
                <a:latin typeface="Algerian" panose="04020705040A02060702" pitchFamily="82" charset="0"/>
              </a:rPr>
              <a:t>3</a:t>
            </a:r>
            <a:br>
              <a:rPr lang="en-US" sz="4300" dirty="0">
                <a:solidFill>
                  <a:schemeClr val="bg1"/>
                </a:solidFill>
              </a:rPr>
            </a:br>
            <a:r>
              <a:rPr lang="en-US" sz="4300" dirty="0">
                <a:solidFill>
                  <a:schemeClr val="bg1"/>
                </a:solidFill>
              </a:rPr>
              <a:t>Divorce:	Title Considerations</a:t>
            </a:r>
          </a:p>
        </p:txBody>
      </p:sp>
      <p:sp>
        <p:nvSpPr>
          <p:cNvPr id="3" name="Subtitle 2">
            <a:extLst>
              <a:ext uri="{FF2B5EF4-FFF2-40B4-BE49-F238E27FC236}">
                <a16:creationId xmlns:a16="http://schemas.microsoft.com/office/drawing/2014/main" id="{6E2D07FA-F39E-DB75-BEE7-E9A73C718367}"/>
              </a:ext>
            </a:extLst>
          </p:cNvPr>
          <p:cNvSpPr>
            <a:spLocks noGrp="1"/>
          </p:cNvSpPr>
          <p:nvPr>
            <p:ph type="subTitle" idx="1"/>
          </p:nvPr>
        </p:nvSpPr>
        <p:spPr>
          <a:xfrm>
            <a:off x="4354513" y="4337072"/>
            <a:ext cx="3506264" cy="1671616"/>
          </a:xfrm>
        </p:spPr>
        <p:txBody>
          <a:bodyPr>
            <a:normAutofit/>
          </a:bodyPr>
          <a:lstStyle/>
          <a:p>
            <a:r>
              <a:rPr lang="en-US" dirty="0">
                <a:solidFill>
                  <a:schemeClr val="bg1"/>
                </a:solidFill>
              </a:rPr>
              <a:t>Separation Agreements, Divorce Decree, Drafting Considerations	</a:t>
            </a:r>
          </a:p>
        </p:txBody>
      </p:sp>
      <p:grpSp>
        <p:nvGrpSpPr>
          <p:cNvPr id="25" name="Group 24">
            <a:extLst>
              <a:ext uri="{FF2B5EF4-FFF2-40B4-BE49-F238E27FC236}">
                <a16:creationId xmlns:a16="http://schemas.microsoft.com/office/drawing/2014/main" id="{1F634C0A-A487-42AF-8DFD-4DAD62FE92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4087640" cy="6858000"/>
            <a:chOff x="1" y="0"/>
            <a:chExt cx="4087640" cy="6858000"/>
          </a:xfrm>
          <a:effectLst>
            <a:outerShdw blurRad="381000" dist="152400" algn="ctr" rotWithShape="0">
              <a:srgbClr val="000000">
                <a:alpha val="10000"/>
              </a:srgbClr>
            </a:outerShdw>
          </a:effectLst>
        </p:grpSpPr>
        <p:sp>
          <p:nvSpPr>
            <p:cNvPr id="15" name="Freeform: Shape 14">
              <a:extLst>
                <a:ext uri="{FF2B5EF4-FFF2-40B4-BE49-F238E27FC236}">
                  <a16:creationId xmlns:a16="http://schemas.microsoft.com/office/drawing/2014/main" id="{7412B137-E115-42F2-8CF9-67E40B5D2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0779E94B-3A8C-4695-9DA1-2EDEFB170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5" name="Picture 4" descr="People standing back-to-back">
            <a:extLst>
              <a:ext uri="{FF2B5EF4-FFF2-40B4-BE49-F238E27FC236}">
                <a16:creationId xmlns:a16="http://schemas.microsoft.com/office/drawing/2014/main" id="{C62F3388-0353-046B-CAF6-16EFEDD6494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4763" r="27179" b="-1"/>
          <a:stretch/>
        </p:blipFill>
        <p:spPr>
          <a:xfrm>
            <a:off x="20" y="10"/>
            <a:ext cx="3910064" cy="685799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p:spPr>
      </p:pic>
      <p:grpSp>
        <p:nvGrpSpPr>
          <p:cNvPr id="18" name="Group 17">
            <a:extLst>
              <a:ext uri="{FF2B5EF4-FFF2-40B4-BE49-F238E27FC236}">
                <a16:creationId xmlns:a16="http://schemas.microsoft.com/office/drawing/2014/main" id="{066EE5A2-0D35-4D6A-A5C7-1CA91F740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48589" y="0"/>
            <a:ext cx="1339053" cy="6858000"/>
            <a:chOff x="2661507" y="0"/>
            <a:chExt cx="1339053" cy="6858000"/>
          </a:xfrm>
        </p:grpSpPr>
        <p:sp>
          <p:nvSpPr>
            <p:cNvPr id="19" name="Freeform: Shape 18">
              <a:extLst>
                <a:ext uri="{FF2B5EF4-FFF2-40B4-BE49-F238E27FC236}">
                  <a16:creationId xmlns:a16="http://schemas.microsoft.com/office/drawing/2014/main" id="{4DFBB771-C61C-4F38-ABBB-98A2D8476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2" name="Group 21">
            <a:extLst>
              <a:ext uri="{FF2B5EF4-FFF2-40B4-BE49-F238E27FC236}">
                <a16:creationId xmlns:a16="http://schemas.microsoft.com/office/drawing/2014/main" id="{56AA1647-0DA6-4A17-B3E1-95D61BD54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60" y="0"/>
            <a:ext cx="4087640" cy="6858000"/>
            <a:chOff x="1" y="0"/>
            <a:chExt cx="4087640" cy="6858000"/>
          </a:xfrm>
          <a:effectLst>
            <a:outerShdw blurRad="381000" dist="152400" algn="ctr" rotWithShape="0">
              <a:srgbClr val="000000">
                <a:alpha val="10000"/>
              </a:srgbClr>
            </a:outerShdw>
          </a:effectLst>
        </p:grpSpPr>
        <p:sp>
          <p:nvSpPr>
            <p:cNvPr id="23" name="Freeform: Shape 22">
              <a:extLst>
                <a:ext uri="{FF2B5EF4-FFF2-40B4-BE49-F238E27FC236}">
                  <a16:creationId xmlns:a16="http://schemas.microsoft.com/office/drawing/2014/main" id="{1F1D8352-2F00-4057-8781-E455C455B9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3986041" cy="6858000"/>
            </a:xfrm>
            <a:custGeom>
              <a:avLst/>
              <a:gdLst>
                <a:gd name="connsiteX0" fmla="*/ 0 w 3986041"/>
                <a:gd name="connsiteY0" fmla="*/ 0 h 6858000"/>
                <a:gd name="connsiteX1" fmla="*/ 3066495 w 3986041"/>
                <a:gd name="connsiteY1" fmla="*/ 0 h 6858000"/>
                <a:gd name="connsiteX2" fmla="*/ 3427241 w 3986041"/>
                <a:gd name="connsiteY2" fmla="*/ 1211943 h 6858000"/>
                <a:gd name="connsiteX3" fmla="*/ 3986041 w 3986041"/>
                <a:gd name="connsiteY3" fmla="*/ 4122057 h 6858000"/>
                <a:gd name="connsiteX4" fmla="*/ 3751724 w 3986041"/>
                <a:gd name="connsiteY4" fmla="*/ 6858000 h 6858000"/>
                <a:gd name="connsiteX5" fmla="*/ 0 w 398604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6041" h="6858000">
                  <a:moveTo>
                    <a:pt x="0" y="0"/>
                  </a:moveTo>
                  <a:lnTo>
                    <a:pt x="3066495" y="0"/>
                  </a:lnTo>
                  <a:lnTo>
                    <a:pt x="3427241" y="1211943"/>
                  </a:lnTo>
                  <a:lnTo>
                    <a:pt x="3986041" y="4122057"/>
                  </a:lnTo>
                  <a:lnTo>
                    <a:pt x="3751724" y="6858000"/>
                  </a:lnTo>
                  <a:lnTo>
                    <a:pt x="0" y="685800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BE70D92-7E07-4A6F-BD82-729F71C268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icture 6" descr="Red heart with a band-aid on it">
            <a:extLst>
              <a:ext uri="{FF2B5EF4-FFF2-40B4-BE49-F238E27FC236}">
                <a16:creationId xmlns:a16="http://schemas.microsoft.com/office/drawing/2014/main" id="{A00C7263-1DBA-1DC9-F973-83023E981EFC}"/>
              </a:ext>
            </a:extLst>
          </p:cNvPr>
          <p:cNvPicPr>
            <a:picLocks noChangeAspect="1"/>
          </p:cNvPicPr>
          <p:nvPr/>
        </p:nvPicPr>
        <p:blipFill rotWithShape="1">
          <a:blip r:embed="rId4">
            <a:extLst>
              <a:ext uri="{28A0092B-C50C-407E-A947-70E740481C1C}">
                <a14:useLocalDpi xmlns:a14="http://schemas.microsoft.com/office/drawing/2010/main" val="0"/>
              </a:ext>
            </a:extLst>
          </a:blip>
          <a:srcRect l="10020" r="1241"/>
          <a:stretch/>
        </p:blipFill>
        <p:spPr>
          <a:xfrm>
            <a:off x="8281916" y="1"/>
            <a:ext cx="3910084" cy="6858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grpSp>
        <p:nvGrpSpPr>
          <p:cNvPr id="26" name="Group 25">
            <a:extLst>
              <a:ext uri="{FF2B5EF4-FFF2-40B4-BE49-F238E27FC236}">
                <a16:creationId xmlns:a16="http://schemas.microsoft.com/office/drawing/2014/main" id="{08D20F07-CD49-4F17-BC00-9429DA80C5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8104359" y="-2"/>
            <a:ext cx="1339053" cy="6858000"/>
            <a:chOff x="2661507" y="0"/>
            <a:chExt cx="1339053" cy="6858000"/>
          </a:xfrm>
          <a:effectLst>
            <a:outerShdw blurRad="381000" dist="152400" dir="10800000" algn="r" rotWithShape="0">
              <a:prstClr val="black">
                <a:alpha val="10000"/>
              </a:prstClr>
            </a:outerShdw>
          </a:effectLst>
        </p:grpSpPr>
        <p:sp>
          <p:nvSpPr>
            <p:cNvPr id="27" name="Freeform: Shape 26">
              <a:extLst>
                <a:ext uri="{FF2B5EF4-FFF2-40B4-BE49-F238E27FC236}">
                  <a16:creationId xmlns:a16="http://schemas.microsoft.com/office/drawing/2014/main" id="{11F66703-4D0D-42DF-8150-991FE9F8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E96840F9-95E6-4C98-BFE4-21B5954236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61507"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Slide Number Placeholder 3">
            <a:extLst>
              <a:ext uri="{FF2B5EF4-FFF2-40B4-BE49-F238E27FC236}">
                <a16:creationId xmlns:a16="http://schemas.microsoft.com/office/drawing/2014/main" id="{6C3D7E3A-1FBC-FDA8-35F9-3376315978C5}"/>
              </a:ext>
            </a:extLst>
          </p:cNvPr>
          <p:cNvSpPr>
            <a:spLocks noGrp="1"/>
          </p:cNvSpPr>
          <p:nvPr>
            <p:ph type="sldNum" sz="quarter" idx="12"/>
          </p:nvPr>
        </p:nvSpPr>
        <p:spPr/>
        <p:txBody>
          <a:bodyPr/>
          <a:lstStyle/>
          <a:p>
            <a:fld id="{E9CA7AE6-6158-4AFE-B2A7-A1BB674424D5}" type="slidenum">
              <a:rPr lang="en-US" smtClean="0"/>
              <a:t>30</a:t>
            </a:fld>
            <a:endParaRPr lang="en-US"/>
          </a:p>
        </p:txBody>
      </p:sp>
    </p:spTree>
    <p:extLst>
      <p:ext uri="{BB962C8B-B14F-4D97-AF65-F5344CB8AC3E}">
        <p14:creationId xmlns:p14="http://schemas.microsoft.com/office/powerpoint/2010/main" val="425077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E2839-7E07-A4B5-421F-537C45F587B5}"/>
              </a:ext>
            </a:extLst>
          </p:cNvPr>
          <p:cNvSpPr>
            <a:spLocks noGrp="1"/>
          </p:cNvSpPr>
          <p:nvPr>
            <p:ph type="title"/>
          </p:nvPr>
        </p:nvSpPr>
        <p:spPr>
          <a:xfrm>
            <a:off x="808638" y="386930"/>
            <a:ext cx="9236700" cy="1188950"/>
          </a:xfrm>
        </p:spPr>
        <p:txBody>
          <a:bodyPr anchor="b">
            <a:normAutofit/>
          </a:bodyPr>
          <a:lstStyle/>
          <a:p>
            <a:r>
              <a:rPr lang="en-US" sz="4600" b="1" dirty="0"/>
              <a:t>Deeds arising from Divorce Proceeding</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88776D-0636-BC68-F924-80D449DDD662}"/>
              </a:ext>
            </a:extLst>
          </p:cNvPr>
          <p:cNvSpPr>
            <a:spLocks noGrp="1"/>
          </p:cNvSpPr>
          <p:nvPr>
            <p:ph idx="1"/>
          </p:nvPr>
        </p:nvSpPr>
        <p:spPr>
          <a:xfrm>
            <a:off x="793660" y="2599509"/>
            <a:ext cx="10143668" cy="3435531"/>
          </a:xfrm>
        </p:spPr>
        <p:txBody>
          <a:bodyPr anchor="ctr">
            <a:normAutofit/>
          </a:bodyPr>
          <a:lstStyle/>
          <a:p>
            <a:r>
              <a:rPr lang="en-US" sz="1500" dirty="0"/>
              <a:t>Probate Rule 411- Automatic Restraining Order – REBA Title Standard #81</a:t>
            </a:r>
          </a:p>
          <a:p>
            <a:r>
              <a:rPr lang="en-US" sz="1500" dirty="0"/>
              <a:t>A title derived from a deed from both parties to a divorce action subject to Supplemental Probate Court Rule 411 - Automatic Restraining Order is not on that account defective provided that the deed is executed and acknowledged by both parties. Comment </a:t>
            </a:r>
          </a:p>
          <a:p>
            <a:r>
              <a:rPr lang="en-US" sz="1500" dirty="0"/>
              <a:t>1. A deed executed and acknowledged by both parties to a divorce action satisfies Section (1) (e) of the Rule (Written agreement of both parties). </a:t>
            </a:r>
          </a:p>
          <a:p>
            <a:r>
              <a:rPr lang="en-US" sz="1500" dirty="0"/>
              <a:t>2. The automatic restraining order provided for under Rule 411 is automatically vacated upon the entry of a judgment of divorce or separate support. </a:t>
            </a:r>
          </a:p>
          <a:p>
            <a:r>
              <a:rPr lang="en-US" sz="1500" dirty="0"/>
              <a:t>Caveat This standard is not intended to address issues arising from the distribution of sale proceeds, whether pursuant to order of court, by agreement of the parties or otherwise. Unless the Purchase and Sale Agreement executed by both sellers specifies an unequal distribution of sale proceeds, a single check or EFT to both sellers, as joint payees, should constitute satisfactory discharge of the conveyancer’s obligation acting as settlement agent. </a:t>
            </a:r>
          </a:p>
        </p:txBody>
      </p:sp>
      <p:sp>
        <p:nvSpPr>
          <p:cNvPr id="4" name="Slide Number Placeholder 3">
            <a:extLst>
              <a:ext uri="{FF2B5EF4-FFF2-40B4-BE49-F238E27FC236}">
                <a16:creationId xmlns:a16="http://schemas.microsoft.com/office/drawing/2014/main" id="{5B15705C-8409-E1C2-20F4-A21198A7CB9F}"/>
              </a:ext>
            </a:extLst>
          </p:cNvPr>
          <p:cNvSpPr>
            <a:spLocks noGrp="1"/>
          </p:cNvSpPr>
          <p:nvPr>
            <p:ph type="sldNum" sz="quarter" idx="12"/>
          </p:nvPr>
        </p:nvSpPr>
        <p:spPr/>
        <p:txBody>
          <a:bodyPr/>
          <a:lstStyle/>
          <a:p>
            <a:fld id="{0A37CAB8-567C-44D9-83C6-9594D087BDAD}" type="slidenum">
              <a:rPr lang="en-US" smtClean="0"/>
              <a:t>31</a:t>
            </a:fld>
            <a:endParaRPr lang="en-US"/>
          </a:p>
        </p:txBody>
      </p:sp>
    </p:spTree>
    <p:extLst>
      <p:ext uri="{BB962C8B-B14F-4D97-AF65-F5344CB8AC3E}">
        <p14:creationId xmlns:p14="http://schemas.microsoft.com/office/powerpoint/2010/main" val="387293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A47403-A170-139A-A758-6A8DDBF5FD24}"/>
              </a:ext>
            </a:extLst>
          </p:cNvPr>
          <p:cNvSpPr>
            <a:spLocks noGrp="1"/>
          </p:cNvSpPr>
          <p:nvPr>
            <p:ph type="title"/>
          </p:nvPr>
        </p:nvSpPr>
        <p:spPr>
          <a:xfrm>
            <a:off x="808638" y="386930"/>
            <a:ext cx="9236700" cy="1188950"/>
          </a:xfrm>
        </p:spPr>
        <p:txBody>
          <a:bodyPr anchor="b">
            <a:normAutofit/>
          </a:bodyPr>
          <a:lstStyle/>
          <a:p>
            <a:r>
              <a:rPr lang="en-US" sz="5400" b="1" dirty="0"/>
              <a:t>Deed Indexing Standard 12</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7C6672-33D1-FC2F-6C00-E9165CF629BB}"/>
              </a:ext>
            </a:extLst>
          </p:cNvPr>
          <p:cNvSpPr>
            <a:spLocks noGrp="1"/>
          </p:cNvSpPr>
          <p:nvPr>
            <p:ph idx="1"/>
          </p:nvPr>
        </p:nvSpPr>
        <p:spPr>
          <a:xfrm>
            <a:off x="793660" y="2599509"/>
            <a:ext cx="10143668" cy="3435531"/>
          </a:xfrm>
        </p:spPr>
        <p:txBody>
          <a:bodyPr anchor="ctr">
            <a:normAutofit/>
          </a:bodyPr>
          <a:lstStyle/>
          <a:p>
            <a:r>
              <a:rPr lang="en-US" sz="2000"/>
              <a:t>12-1. Divorce and Deeds Excise Tax – (NEW) A deed that conveys an interest in real estate from one spouse to another for consideration is not subject to the deeds excise tax if the deed specifically states that the amount paid is a division of marital assets pursuant to the divorce and lists the court and docket number of the divorce case. </a:t>
            </a:r>
          </a:p>
          <a:p>
            <a:r>
              <a:rPr lang="en-US" sz="2000"/>
              <a:t>12-2. Divorce Decree: Transfer of Title – (Appendix C) The recording of a duly certified copy of a divorce decree in the registry of deeds of the district where said real estate is situated, shall have the same force and effect as if a duly executed deed, conveyance or release had so been recorded. For example, if a decree of divorce orders the conveyance of real property, a certified copy of the divorce decree may be recorded in lieu of a deed. The recording fee for the divorce decree is $75. (MGL c.183, s.44) </a:t>
            </a:r>
          </a:p>
        </p:txBody>
      </p:sp>
      <p:sp>
        <p:nvSpPr>
          <p:cNvPr id="4" name="Slide Number Placeholder 3">
            <a:extLst>
              <a:ext uri="{FF2B5EF4-FFF2-40B4-BE49-F238E27FC236}">
                <a16:creationId xmlns:a16="http://schemas.microsoft.com/office/drawing/2014/main" id="{97D2B022-C7CC-0838-3EDE-EDE50ABC284F}"/>
              </a:ext>
            </a:extLst>
          </p:cNvPr>
          <p:cNvSpPr>
            <a:spLocks noGrp="1"/>
          </p:cNvSpPr>
          <p:nvPr>
            <p:ph type="sldNum" sz="quarter" idx="12"/>
          </p:nvPr>
        </p:nvSpPr>
        <p:spPr/>
        <p:txBody>
          <a:bodyPr/>
          <a:lstStyle/>
          <a:p>
            <a:fld id="{0A37CAB8-567C-44D9-83C6-9594D087BDAD}" type="slidenum">
              <a:rPr lang="en-US" smtClean="0"/>
              <a:t>32</a:t>
            </a:fld>
            <a:endParaRPr lang="en-US"/>
          </a:p>
        </p:txBody>
      </p:sp>
    </p:spTree>
    <p:extLst>
      <p:ext uri="{BB962C8B-B14F-4D97-AF65-F5344CB8AC3E}">
        <p14:creationId xmlns:p14="http://schemas.microsoft.com/office/powerpoint/2010/main" val="825355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c 59">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4CF033C-F9BE-02BB-1211-DB06DB634C1C}"/>
              </a:ext>
            </a:extLst>
          </p:cNvPr>
          <p:cNvPicPr>
            <a:picLocks noChangeAspect="1"/>
          </p:cNvPicPr>
          <p:nvPr/>
        </p:nvPicPr>
        <p:blipFill rotWithShape="1">
          <a:blip r:embed="rId2"/>
          <a:srcRect r="1929"/>
          <a:stretch/>
        </p:blipFill>
        <p:spPr>
          <a:xfrm>
            <a:off x="4252394"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4" name="Title 3">
            <a:extLst>
              <a:ext uri="{FF2B5EF4-FFF2-40B4-BE49-F238E27FC236}">
                <a16:creationId xmlns:a16="http://schemas.microsoft.com/office/drawing/2014/main" id="{B78A2E56-22BE-FDA6-B41D-477834A1797F}"/>
              </a:ext>
            </a:extLst>
          </p:cNvPr>
          <p:cNvSpPr>
            <a:spLocks noGrp="1"/>
          </p:cNvSpPr>
          <p:nvPr>
            <p:ph type="title"/>
          </p:nvPr>
        </p:nvSpPr>
        <p:spPr>
          <a:xfrm>
            <a:off x="860742" y="754840"/>
            <a:ext cx="4001034" cy="2757748"/>
          </a:xfrm>
        </p:spPr>
        <p:txBody>
          <a:bodyPr vert="horz" lIns="91440" tIns="45720" rIns="91440" bIns="45720" rtlCol="0" anchor="b">
            <a:normAutofit/>
          </a:bodyPr>
          <a:lstStyle/>
          <a:p>
            <a:r>
              <a:rPr lang="en-US" sz="6000" b="1" kern="1200">
                <a:solidFill>
                  <a:schemeClr val="tx1"/>
                </a:solidFill>
                <a:latin typeface="+mj-lt"/>
                <a:ea typeface="+mj-ea"/>
                <a:cs typeface="+mj-cs"/>
              </a:rPr>
              <a:t>AFFIDAVITS</a:t>
            </a:r>
            <a:r>
              <a:rPr lang="en-US" sz="6000" kern="1200" dirty="0">
                <a:solidFill>
                  <a:schemeClr val="tx1"/>
                </a:solidFill>
                <a:latin typeface="+mj-lt"/>
                <a:ea typeface="+mj-ea"/>
                <a:cs typeface="+mj-cs"/>
              </a:rPr>
              <a:t>			</a:t>
            </a:r>
          </a:p>
        </p:txBody>
      </p:sp>
      <p:sp>
        <p:nvSpPr>
          <p:cNvPr id="6" name="Text Placeholder 5">
            <a:extLst>
              <a:ext uri="{FF2B5EF4-FFF2-40B4-BE49-F238E27FC236}">
                <a16:creationId xmlns:a16="http://schemas.microsoft.com/office/drawing/2014/main" id="{15173ADE-9158-FFF9-5A89-F5FF37D313CC}"/>
              </a:ext>
            </a:extLst>
          </p:cNvPr>
          <p:cNvSpPr>
            <a:spLocks noGrp="1"/>
          </p:cNvSpPr>
          <p:nvPr>
            <p:ph type="body" sz="half" idx="2"/>
          </p:nvPr>
        </p:nvSpPr>
        <p:spPr>
          <a:xfrm>
            <a:off x="860742" y="3633690"/>
            <a:ext cx="4001034" cy="2099321"/>
          </a:xfrm>
        </p:spPr>
        <p:txBody>
          <a:bodyPr vert="horz" lIns="91440" tIns="45720" rIns="91440" bIns="45720" rtlCol="0">
            <a:normAutofit/>
          </a:bodyPr>
          <a:lstStyle/>
          <a:p>
            <a:r>
              <a:rPr lang="en-US" sz="2400" kern="1200" dirty="0">
                <a:solidFill>
                  <a:schemeClr val="tx1"/>
                </a:solidFill>
                <a:latin typeface="+mn-lt"/>
                <a:ea typeface="+mn-ea"/>
                <a:cs typeface="+mn-cs"/>
              </a:rPr>
              <a:t>AFFIANTS, PERSONAL KNOWLEDGE, DRAFTING AND JURATS	</a:t>
            </a:r>
          </a:p>
        </p:txBody>
      </p:sp>
      <p:pic>
        <p:nvPicPr>
          <p:cNvPr id="7" name="Picture 6" descr="A number on a red carpet&#10;&#10;Description automatically generated">
            <a:extLst>
              <a:ext uri="{FF2B5EF4-FFF2-40B4-BE49-F238E27FC236}">
                <a16:creationId xmlns:a16="http://schemas.microsoft.com/office/drawing/2014/main" id="{7A73AE3D-B215-BA14-F012-9B55AD5AAB52}"/>
              </a:ext>
            </a:extLst>
          </p:cNvPr>
          <p:cNvPicPr>
            <a:picLocks noChangeAspect="1"/>
          </p:cNvPicPr>
          <p:nvPr/>
        </p:nvPicPr>
        <p:blipFill rotWithShape="1">
          <a:blip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7799" r="-1" b="5373"/>
          <a:stretch/>
        </p:blipFill>
        <p:spPr>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
        <p:nvSpPr>
          <p:cNvPr id="3" name="Slide Number Placeholder 2">
            <a:extLst>
              <a:ext uri="{FF2B5EF4-FFF2-40B4-BE49-F238E27FC236}">
                <a16:creationId xmlns:a16="http://schemas.microsoft.com/office/drawing/2014/main" id="{B74124D2-DBEB-7D60-FDA4-9CD0F206312C}"/>
              </a:ext>
            </a:extLst>
          </p:cNvPr>
          <p:cNvSpPr>
            <a:spLocks noGrp="1"/>
          </p:cNvSpPr>
          <p:nvPr>
            <p:ph type="sldNum" sz="quarter" idx="12"/>
          </p:nvPr>
        </p:nvSpPr>
        <p:spPr/>
        <p:txBody>
          <a:bodyPr/>
          <a:lstStyle/>
          <a:p>
            <a:fld id="{E9CA7AE6-6158-4AFE-B2A7-A1BB674424D5}" type="slidenum">
              <a:rPr lang="en-US" smtClean="0"/>
              <a:t>33</a:t>
            </a:fld>
            <a:endParaRPr lang="en-US"/>
          </a:p>
        </p:txBody>
      </p:sp>
    </p:spTree>
    <p:extLst>
      <p:ext uri="{BB962C8B-B14F-4D97-AF65-F5344CB8AC3E}">
        <p14:creationId xmlns:p14="http://schemas.microsoft.com/office/powerpoint/2010/main" val="420078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91DEF3F-2DD9-3DDF-7104-CF18A77F62A9}"/>
              </a:ext>
            </a:extLst>
          </p:cNvPr>
          <p:cNvSpPr>
            <a:spLocks noGrp="1"/>
          </p:cNvSpPr>
          <p:nvPr>
            <p:ph type="subTitle" idx="1"/>
          </p:nvPr>
        </p:nvSpPr>
        <p:spPr>
          <a:xfrm>
            <a:off x="1524000" y="2565918"/>
            <a:ext cx="9144000" cy="2691882"/>
          </a:xfrm>
        </p:spPr>
        <p:txBody>
          <a:bodyPr>
            <a:normAutofit fontScale="92500" lnSpcReduction="20000"/>
          </a:bodyPr>
          <a:lstStyle/>
          <a:p>
            <a:pPr algn="l"/>
            <a:r>
              <a:rPr lang="en-US" b="0" i="0">
                <a:solidFill>
                  <a:srgbClr val="333333"/>
                </a:solidFill>
                <a:effectLst/>
                <a:latin typeface="Raleway" pitchFamily="2" charset="0"/>
              </a:rPr>
              <a:t>Section 5A. A statement of a person's married or unmarried status, kinship or lack of kinship, or of the date of his birth or death, which relates or purports to relate to the title to land and is sworn to before any officer authorized by law to administer oaths may be filed for record and shall be recorded in the registry of deeds for the county where the land or any part thereof lies. Any such statement, if so recorded, or a certified copy of the record thereof, in so far as the facts stated therein bear on the title to land, shall be admissible in evidence in support of such title in any court in the commonwealth in proceedings relating to such title.</a:t>
            </a:r>
            <a:endParaRPr lang="en-US" dirty="0"/>
          </a:p>
        </p:txBody>
      </p:sp>
      <p:sp>
        <p:nvSpPr>
          <p:cNvPr id="4" name="Rectangle 1">
            <a:extLst>
              <a:ext uri="{FF2B5EF4-FFF2-40B4-BE49-F238E27FC236}">
                <a16:creationId xmlns:a16="http://schemas.microsoft.com/office/drawing/2014/main" id="{F5613C8A-E9A5-B1E9-536B-EF8BFAED86C0}"/>
              </a:ext>
            </a:extLst>
          </p:cNvPr>
          <p:cNvSpPr>
            <a:spLocks noGrp="1" noChangeArrowheads="1"/>
          </p:cNvSpPr>
          <p:nvPr>
            <p:ph type="ctrTitle"/>
          </p:nvPr>
        </p:nvSpPr>
        <p:spPr bwMode="auto">
          <a:xfrm>
            <a:off x="653143" y="934664"/>
            <a:ext cx="11262049" cy="133107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800" b="1">
                <a:latin typeface="+mn-lt"/>
              </a:rPr>
              <a:t>Affidavits: </a:t>
            </a:r>
            <a:r>
              <a:rPr lang="en-US" sz="2800" b="1">
                <a:effectLst/>
                <a:latin typeface="+mn-lt"/>
                <a:ea typeface="Times New Roman" panose="02020603050405020304" pitchFamily="18" charset="0"/>
              </a:rPr>
              <a:t>Pursuant to M.G.L. c. 183, </a:t>
            </a:r>
            <a:r>
              <a:rPr lang="en-US" sz="2800" b="1">
                <a:effectLst/>
                <a:latin typeface="Times New Roman" panose="02020603050405020304" pitchFamily="18" charset="0"/>
                <a:ea typeface="Times New Roman" panose="02020603050405020304" pitchFamily="18" charset="0"/>
              </a:rPr>
              <a:t>§ </a:t>
            </a:r>
            <a:r>
              <a:rPr kumimoji="0" lang="en-US" altLang="en-US" sz="2800" b="1" i="0" u="none" strike="noStrike" cap="none" normalizeH="0" baseline="0">
                <a:ln>
                  <a:noFill/>
                </a:ln>
                <a:solidFill>
                  <a:srgbClr val="333333"/>
                </a:solidFill>
                <a:effectLst/>
                <a:latin typeface="Raleway" pitchFamily="2" charset="0"/>
              </a:rPr>
              <a:t>5A: </a:t>
            </a:r>
            <a:r>
              <a:rPr kumimoji="0" lang="en-US" altLang="en-US" sz="2800" b="0" i="0" u="none" strike="noStrike" cap="none" normalizeH="0" baseline="0">
                <a:ln>
                  <a:noFill/>
                </a:ln>
                <a:solidFill>
                  <a:srgbClr val="777777"/>
                </a:solidFill>
                <a:effectLst/>
                <a:latin typeface="Raleway" pitchFamily="2" charset="0"/>
              </a:rPr>
              <a:t>Recording of statements relating to title; use as evidence</a:t>
            </a:r>
            <a:endParaRPr kumimoji="0" lang="en-US" altLang="en-US" sz="2800" b="0" i="0" u="none" strike="noStrike" cap="none" normalizeH="0" baseline="0">
              <a:ln>
                <a:noFill/>
              </a:ln>
              <a:solidFill>
                <a:srgbClr val="333333"/>
              </a:solidFill>
              <a:effectLst/>
              <a:latin typeface="Raleway"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28571F60-A72C-FEB9-0D28-C179764F0DA3}"/>
              </a:ext>
            </a:extLst>
          </p:cNvPr>
          <p:cNvSpPr>
            <a:spLocks noGrp="1"/>
          </p:cNvSpPr>
          <p:nvPr>
            <p:ph type="sldNum" sz="quarter" idx="12"/>
          </p:nvPr>
        </p:nvSpPr>
        <p:spPr/>
        <p:txBody>
          <a:bodyPr/>
          <a:lstStyle/>
          <a:p>
            <a:fld id="{E9CA7AE6-6158-4AFE-B2A7-A1BB674424D5}" type="slidenum">
              <a:rPr lang="en-US" smtClean="0"/>
              <a:t>34</a:t>
            </a:fld>
            <a:endParaRPr lang="en-US"/>
          </a:p>
        </p:txBody>
      </p:sp>
    </p:spTree>
    <p:extLst>
      <p:ext uri="{BB962C8B-B14F-4D97-AF65-F5344CB8AC3E}">
        <p14:creationId xmlns:p14="http://schemas.microsoft.com/office/powerpoint/2010/main" val="3883773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BACC7F0-AA5F-82E6-5624-C3028EB978DD}"/>
              </a:ext>
            </a:extLst>
          </p:cNvPr>
          <p:cNvSpPr>
            <a:spLocks noGrp="1"/>
          </p:cNvSpPr>
          <p:nvPr>
            <p:ph type="subTitle" idx="1"/>
          </p:nvPr>
        </p:nvSpPr>
        <p:spPr>
          <a:xfrm>
            <a:off x="1524000" y="3004457"/>
            <a:ext cx="9144000" cy="2253343"/>
          </a:xfrm>
        </p:spPr>
        <p:txBody>
          <a:bodyPr>
            <a:normAutofit fontScale="92500"/>
          </a:bodyPr>
          <a:lstStyle/>
          <a:p>
            <a:pPr algn="l"/>
            <a:r>
              <a:rPr lang="en-US" b="0" i="0" dirty="0">
                <a:solidFill>
                  <a:srgbClr val="333333"/>
                </a:solidFill>
                <a:effectLst/>
                <a:latin typeface="Raleway" pitchFamily="2" charset="0"/>
              </a:rPr>
              <a:t>Section 5B. Subject to section 15 of chapter 184, an affidavit made by a person claiming to have </a:t>
            </a:r>
            <a:r>
              <a:rPr lang="en-US" b="0" i="0" dirty="0">
                <a:solidFill>
                  <a:srgbClr val="FF0000"/>
                </a:solidFill>
                <a:effectLst/>
                <a:latin typeface="Raleway" pitchFamily="2" charset="0"/>
              </a:rPr>
              <a:t>personal knowledge </a:t>
            </a:r>
            <a:r>
              <a:rPr lang="en-US" b="0" i="0" dirty="0">
                <a:solidFill>
                  <a:srgbClr val="333333"/>
                </a:solidFill>
                <a:effectLst/>
                <a:latin typeface="Raleway" pitchFamily="2" charset="0"/>
              </a:rPr>
              <a:t>of the facts therein stated and containing a certificate by an attorney at law that the facts stated in the affidavit are relevant to the title to certain land and will be of benefit and assistance in clarifying the chain of title may be filed for record and shall be recorded in the registry of deeds where the land or any part thereof lies.</a:t>
            </a:r>
            <a:endParaRPr lang="en-US" dirty="0"/>
          </a:p>
        </p:txBody>
      </p:sp>
      <p:sp>
        <p:nvSpPr>
          <p:cNvPr id="4" name="Rectangle 1">
            <a:extLst>
              <a:ext uri="{FF2B5EF4-FFF2-40B4-BE49-F238E27FC236}">
                <a16:creationId xmlns:a16="http://schemas.microsoft.com/office/drawing/2014/main" id="{0B10BE22-738A-CBA8-B7F1-1AF28F9644B0}"/>
              </a:ext>
            </a:extLst>
          </p:cNvPr>
          <p:cNvSpPr>
            <a:spLocks noGrp="1" noChangeArrowheads="1"/>
          </p:cNvSpPr>
          <p:nvPr>
            <p:ph type="ctrTitle"/>
          </p:nvPr>
        </p:nvSpPr>
        <p:spPr bwMode="auto">
          <a:xfrm>
            <a:off x="1617663" y="970662"/>
            <a:ext cx="9050337" cy="170040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2800" b="0" i="0" u="none" strike="noStrike" cap="none" normalizeH="0" baseline="0" dirty="0">
                <a:ln>
                  <a:noFill/>
                </a:ln>
                <a:solidFill>
                  <a:srgbClr val="333333"/>
                </a:solidFill>
                <a:effectLst/>
                <a:latin typeface="Raleway" pitchFamily="2" charset="0"/>
              </a:rPr>
            </a:br>
            <a:br>
              <a:rPr kumimoji="0" lang="en-US" altLang="en-US" sz="2800" b="0" i="0" u="none" strike="noStrike" cap="none" normalizeH="0" baseline="0" dirty="0">
                <a:ln>
                  <a:noFill/>
                </a:ln>
                <a:solidFill>
                  <a:srgbClr val="333333"/>
                </a:solidFill>
                <a:effectLst/>
                <a:latin typeface="Raleway" pitchFamily="2" charset="0"/>
              </a:rPr>
            </a:br>
            <a:r>
              <a:rPr kumimoji="0" lang="en-US" altLang="en-US" sz="2400" b="1" i="0" u="none" strike="noStrike" cap="none" normalizeH="0" baseline="0" dirty="0">
                <a:ln>
                  <a:noFill/>
                </a:ln>
                <a:solidFill>
                  <a:srgbClr val="333333"/>
                </a:solidFill>
                <a:effectLst/>
                <a:latin typeface="Raleway" pitchFamily="2" charset="0"/>
              </a:rPr>
              <a:t>M.G.L. </a:t>
            </a:r>
            <a:r>
              <a:rPr kumimoji="0" lang="en-US" altLang="en-US" sz="2400" b="1" i="0" u="none" strike="noStrike" cap="none" normalizeH="0" baseline="0" dirty="0" err="1">
                <a:ln>
                  <a:noFill/>
                </a:ln>
                <a:solidFill>
                  <a:srgbClr val="333333"/>
                </a:solidFill>
                <a:effectLst/>
                <a:latin typeface="Raleway" pitchFamily="2" charset="0"/>
              </a:rPr>
              <a:t>ch.</a:t>
            </a:r>
            <a:r>
              <a:rPr kumimoji="0" lang="en-US" altLang="en-US" sz="2400" b="1" i="0" u="none" strike="noStrike" cap="none" normalizeH="0" baseline="0" dirty="0">
                <a:ln>
                  <a:noFill/>
                </a:ln>
                <a:solidFill>
                  <a:srgbClr val="333333"/>
                </a:solidFill>
                <a:effectLst/>
                <a:latin typeface="Raleway" pitchFamily="2" charset="0"/>
              </a:rPr>
              <a:t> 183, </a:t>
            </a:r>
            <a:r>
              <a:rPr lang="en-US" sz="2400" b="1" dirty="0">
                <a:effectLst/>
                <a:latin typeface="Times New Roman" panose="02020603050405020304" pitchFamily="18" charset="0"/>
                <a:ea typeface="Times New Roman" panose="02020603050405020304" pitchFamily="18" charset="0"/>
              </a:rPr>
              <a:t>§ </a:t>
            </a:r>
            <a:r>
              <a:rPr kumimoji="0" lang="en-US" altLang="en-US" sz="2400" b="1" i="0" u="none" strike="noStrike" cap="none" normalizeH="0" baseline="0" dirty="0">
                <a:ln>
                  <a:noFill/>
                </a:ln>
                <a:solidFill>
                  <a:srgbClr val="333333"/>
                </a:solidFill>
                <a:effectLst/>
                <a:latin typeface="Raleway" pitchFamily="2" charset="0"/>
              </a:rPr>
              <a:t>5B: </a:t>
            </a:r>
            <a:r>
              <a:rPr kumimoji="0" lang="en-US" altLang="en-US" sz="2400" b="1" i="0" u="none" strike="noStrike" cap="none" normalizeH="0" baseline="0" dirty="0">
                <a:ln>
                  <a:noFill/>
                </a:ln>
                <a:solidFill>
                  <a:srgbClr val="777777"/>
                </a:solidFill>
                <a:effectLst/>
                <a:latin typeface="Raleway" pitchFamily="2" charset="0"/>
              </a:rPr>
              <a:t>Affidavits relating to title; recording</a:t>
            </a:r>
            <a:endParaRPr kumimoji="0" lang="en-US" altLang="en-US" sz="2400" b="1" i="0" u="none" strike="noStrike" cap="none" normalizeH="0" baseline="0" dirty="0">
              <a:ln>
                <a:noFill/>
              </a:ln>
              <a:solidFill>
                <a:srgbClr val="333333"/>
              </a:solidFill>
              <a:effectLst/>
              <a:latin typeface="Raleway"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A32A8E23-C841-944E-F6F9-C47EF501C398}"/>
              </a:ext>
            </a:extLst>
          </p:cNvPr>
          <p:cNvSpPr>
            <a:spLocks noGrp="1"/>
          </p:cNvSpPr>
          <p:nvPr>
            <p:ph type="sldNum" sz="quarter" idx="12"/>
          </p:nvPr>
        </p:nvSpPr>
        <p:spPr/>
        <p:txBody>
          <a:bodyPr/>
          <a:lstStyle/>
          <a:p>
            <a:fld id="{E9CA7AE6-6158-4AFE-B2A7-A1BB674424D5}" type="slidenum">
              <a:rPr lang="en-US" smtClean="0"/>
              <a:t>35</a:t>
            </a:fld>
            <a:endParaRPr lang="en-US"/>
          </a:p>
        </p:txBody>
      </p:sp>
    </p:spTree>
    <p:extLst>
      <p:ext uri="{BB962C8B-B14F-4D97-AF65-F5344CB8AC3E}">
        <p14:creationId xmlns:p14="http://schemas.microsoft.com/office/powerpoint/2010/main" val="700426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6B380-621E-7B97-B14B-D0BE30114180}"/>
              </a:ext>
            </a:extLst>
          </p:cNvPr>
          <p:cNvSpPr>
            <a:spLocks noGrp="1"/>
          </p:cNvSpPr>
          <p:nvPr>
            <p:ph type="title"/>
          </p:nvPr>
        </p:nvSpPr>
        <p:spPr/>
        <p:txBody>
          <a:bodyPr/>
          <a:lstStyle/>
          <a:p>
            <a:r>
              <a:rPr lang="en-US" b="1"/>
              <a:t>Affidavits:</a:t>
            </a:r>
            <a:r>
              <a:rPr lang="en-US"/>
              <a:t>	</a:t>
            </a:r>
            <a:r>
              <a:rPr lang="en-US" sz="4400" b="1">
                <a:effectLst/>
                <a:latin typeface="Times New Roman" panose="02020603050405020304" pitchFamily="18" charset="0"/>
                <a:ea typeface="Times New Roman" panose="02020603050405020304" pitchFamily="18" charset="0"/>
              </a:rPr>
              <a:t>Pursuant to M.G.L. c. 183, § 5B</a:t>
            </a:r>
            <a:endParaRPr lang="en-US" dirty="0"/>
          </a:p>
        </p:txBody>
      </p:sp>
      <p:pic>
        <p:nvPicPr>
          <p:cNvPr id="5" name="Content Placeholder 4">
            <a:extLst>
              <a:ext uri="{FF2B5EF4-FFF2-40B4-BE49-F238E27FC236}">
                <a16:creationId xmlns:a16="http://schemas.microsoft.com/office/drawing/2014/main" id="{35D5B528-56CC-3DF2-A999-C7595DA8ADCB}"/>
              </a:ext>
            </a:extLst>
          </p:cNvPr>
          <p:cNvPicPr>
            <a:picLocks noGrp="1" noChangeAspect="1"/>
          </p:cNvPicPr>
          <p:nvPr>
            <p:ph idx="1"/>
          </p:nvPr>
        </p:nvPicPr>
        <p:blipFill>
          <a:blip r:embed="rId2"/>
          <a:stretch>
            <a:fillRect/>
          </a:stretch>
        </p:blipFill>
        <p:spPr>
          <a:xfrm>
            <a:off x="4013199" y="1825625"/>
            <a:ext cx="5516881" cy="4575175"/>
          </a:xfrm>
          <a:prstGeom prst="rect">
            <a:avLst/>
          </a:prstGeom>
        </p:spPr>
      </p:pic>
      <p:sp>
        <p:nvSpPr>
          <p:cNvPr id="3" name="Slide Number Placeholder 2">
            <a:extLst>
              <a:ext uri="{FF2B5EF4-FFF2-40B4-BE49-F238E27FC236}">
                <a16:creationId xmlns:a16="http://schemas.microsoft.com/office/drawing/2014/main" id="{54E0D5BF-058B-DB7B-112D-97CB784509E6}"/>
              </a:ext>
            </a:extLst>
          </p:cNvPr>
          <p:cNvSpPr>
            <a:spLocks noGrp="1"/>
          </p:cNvSpPr>
          <p:nvPr>
            <p:ph type="sldNum" sz="quarter" idx="12"/>
          </p:nvPr>
        </p:nvSpPr>
        <p:spPr/>
        <p:txBody>
          <a:bodyPr/>
          <a:lstStyle/>
          <a:p>
            <a:fld id="{E9CA7AE6-6158-4AFE-B2A7-A1BB674424D5}" type="slidenum">
              <a:rPr lang="en-US" smtClean="0"/>
              <a:t>36</a:t>
            </a:fld>
            <a:endParaRPr lang="en-US"/>
          </a:p>
        </p:txBody>
      </p:sp>
    </p:spTree>
    <p:extLst>
      <p:ext uri="{BB962C8B-B14F-4D97-AF65-F5344CB8AC3E}">
        <p14:creationId xmlns:p14="http://schemas.microsoft.com/office/powerpoint/2010/main" val="2782378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Key with key ring and keychain, inserted into lock">
            <a:extLst>
              <a:ext uri="{FF2B5EF4-FFF2-40B4-BE49-F238E27FC236}">
                <a16:creationId xmlns:a16="http://schemas.microsoft.com/office/drawing/2014/main" id="{8A24BAE8-C0C6-F2DD-394B-0FA56D599942}"/>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3" name="Content Placeholder 2">
            <a:extLst>
              <a:ext uri="{FF2B5EF4-FFF2-40B4-BE49-F238E27FC236}">
                <a16:creationId xmlns:a16="http://schemas.microsoft.com/office/drawing/2014/main" id="{435FCEEB-FB24-B599-9733-31CC5FDEB8B8}"/>
              </a:ext>
            </a:extLst>
          </p:cNvPr>
          <p:cNvSpPr>
            <a:spLocks noGrp="1"/>
          </p:cNvSpPr>
          <p:nvPr>
            <p:ph idx="4294967295"/>
          </p:nvPr>
        </p:nvSpPr>
        <p:spPr>
          <a:xfrm>
            <a:off x="137160" y="297712"/>
            <a:ext cx="4746509" cy="5895855"/>
          </a:xfrm>
        </p:spPr>
        <p:txBody>
          <a:bodyPr vert="horz" lIns="91440" tIns="45720" rIns="91440" bIns="45720" rtlCol="0">
            <a:normAutofit lnSpcReduction="10000"/>
          </a:bodyPr>
          <a:lstStyle/>
          <a:p>
            <a:endParaRPr lang="en-US" sz="2200" dirty="0"/>
          </a:p>
          <a:p>
            <a:pPr marL="0" indent="0">
              <a:buNone/>
            </a:pPr>
            <a:r>
              <a:rPr lang="en-US" sz="21600" dirty="0">
                <a:solidFill>
                  <a:srgbClr val="C00000"/>
                </a:solidFill>
                <a:latin typeface="Algerian" panose="04020705040A02060702" pitchFamily="82" charset="0"/>
                <a:ea typeface="MS Gothic" panose="020B0609070205080204" pitchFamily="49" charset="-128"/>
              </a:rPr>
              <a:t>5</a:t>
            </a:r>
          </a:p>
          <a:p>
            <a:pPr marL="0" indent="0">
              <a:buNone/>
            </a:pPr>
            <a:r>
              <a:rPr lang="en-US" sz="4400" b="1" dirty="0"/>
              <a:t>Deeds</a:t>
            </a:r>
          </a:p>
          <a:p>
            <a:pPr marL="0" indent="0">
              <a:buNone/>
            </a:pPr>
            <a:r>
              <a:rPr lang="en-US" sz="4400" b="1" dirty="0"/>
              <a:t>Grantors, Grantees, Descriptions, Notary Clauses</a:t>
            </a:r>
          </a:p>
        </p:txBody>
      </p:sp>
      <p:sp>
        <p:nvSpPr>
          <p:cNvPr id="2" name="Slide Number Placeholder 1">
            <a:extLst>
              <a:ext uri="{FF2B5EF4-FFF2-40B4-BE49-F238E27FC236}">
                <a16:creationId xmlns:a16="http://schemas.microsoft.com/office/drawing/2014/main" id="{2E357763-0A61-36C3-9422-DB70E88F7724}"/>
              </a:ext>
            </a:extLst>
          </p:cNvPr>
          <p:cNvSpPr>
            <a:spLocks noGrp="1"/>
          </p:cNvSpPr>
          <p:nvPr>
            <p:ph type="sldNum" sz="quarter" idx="12"/>
          </p:nvPr>
        </p:nvSpPr>
        <p:spPr/>
        <p:txBody>
          <a:bodyPr/>
          <a:lstStyle/>
          <a:p>
            <a:fld id="{E9CA7AE6-6158-4AFE-B2A7-A1BB674424D5}" type="slidenum">
              <a:rPr lang="en-US" smtClean="0"/>
              <a:t>37</a:t>
            </a:fld>
            <a:endParaRPr lang="en-US"/>
          </a:p>
        </p:txBody>
      </p:sp>
    </p:spTree>
    <p:extLst>
      <p:ext uri="{BB962C8B-B14F-4D97-AF65-F5344CB8AC3E}">
        <p14:creationId xmlns:p14="http://schemas.microsoft.com/office/powerpoint/2010/main" val="367497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4026A73-1F7F-49F2-B319-8CA3B3D53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A21AC7-97E7-8DE5-0C93-F60B3B0E8C9A}"/>
              </a:ext>
            </a:extLst>
          </p:cNvPr>
          <p:cNvSpPr>
            <a:spLocks noGrp="1"/>
          </p:cNvSpPr>
          <p:nvPr>
            <p:ph type="ctrTitle"/>
          </p:nvPr>
        </p:nvSpPr>
        <p:spPr>
          <a:xfrm>
            <a:off x="1006900" y="1188637"/>
            <a:ext cx="3141430" cy="4480726"/>
          </a:xfrm>
        </p:spPr>
        <p:txBody>
          <a:bodyPr vert="horz" lIns="91440" tIns="45720" rIns="91440" bIns="45720" rtlCol="0" anchor="ctr">
            <a:normAutofit/>
          </a:bodyPr>
          <a:lstStyle/>
          <a:p>
            <a:pPr marL="0" marR="0" algn="r">
              <a:spcAft>
                <a:spcPts val="800"/>
              </a:spcAft>
            </a:pPr>
            <a:r>
              <a:rPr lang="en-US" sz="6600" b="1" kern="1200">
                <a:solidFill>
                  <a:schemeClr val="tx1"/>
                </a:solidFill>
                <a:effectLst/>
                <a:latin typeface="+mj-lt"/>
                <a:ea typeface="+mj-ea"/>
                <a:cs typeface="+mj-cs"/>
              </a:rPr>
              <a:t>Anatomy of a Deed</a:t>
            </a:r>
            <a:br>
              <a:rPr lang="en-US" sz="6600" kern="1200">
                <a:solidFill>
                  <a:schemeClr val="tx1"/>
                </a:solidFill>
                <a:effectLst/>
                <a:latin typeface="+mj-lt"/>
                <a:ea typeface="+mj-ea"/>
                <a:cs typeface="+mj-cs"/>
              </a:rPr>
            </a:br>
            <a:endParaRPr lang="en-US" sz="6600" kern="1200">
              <a:solidFill>
                <a:schemeClr val="tx1"/>
              </a:solidFill>
              <a:latin typeface="+mj-lt"/>
              <a:ea typeface="+mj-ea"/>
              <a:cs typeface="+mj-cs"/>
            </a:endParaRPr>
          </a:p>
        </p:txBody>
      </p:sp>
      <p:cxnSp>
        <p:nvCxnSpPr>
          <p:cNvPr id="16" name="Straight Connector 15">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93F9085A-BBF7-12BC-8378-1B86132B3607}"/>
              </a:ext>
            </a:extLst>
          </p:cNvPr>
          <p:cNvSpPr>
            <a:spLocks noGrp="1"/>
          </p:cNvSpPr>
          <p:nvPr>
            <p:ph type="subTitle" idx="1"/>
          </p:nvPr>
        </p:nvSpPr>
        <p:spPr>
          <a:xfrm>
            <a:off x="5138928" y="1338729"/>
            <a:ext cx="4795584" cy="4180542"/>
          </a:xfrm>
        </p:spPr>
        <p:txBody>
          <a:bodyPr vert="horz" lIns="91440" tIns="45720" rIns="91440" bIns="45720" rtlCol="0" anchor="ctr">
            <a:normAutofit/>
          </a:bodyPr>
          <a:lstStyle/>
          <a:p>
            <a:pPr indent="-228600" algn="l">
              <a:buFont typeface="Arial" panose="020B0604020202020204" pitchFamily="34" charset="0"/>
              <a:buChar char="•"/>
            </a:pPr>
            <a:r>
              <a:rPr lang="en-US" sz="1700">
                <a:effectLst/>
              </a:rPr>
              <a:t>Type of Deed</a:t>
            </a:r>
          </a:p>
          <a:p>
            <a:pPr indent="-228600" algn="l">
              <a:buFont typeface="Arial" panose="020B0604020202020204" pitchFamily="34" charset="0"/>
              <a:buChar char="•"/>
            </a:pPr>
            <a:r>
              <a:rPr lang="en-US" sz="1700">
                <a:effectLst/>
              </a:rPr>
              <a:t>Grantor Clause </a:t>
            </a:r>
          </a:p>
          <a:p>
            <a:pPr indent="-228600" algn="l">
              <a:buFont typeface="Arial" panose="020B0604020202020204" pitchFamily="34" charset="0"/>
              <a:buChar char="•"/>
            </a:pPr>
            <a:r>
              <a:rPr lang="en-US" sz="1700">
                <a:effectLst/>
              </a:rPr>
              <a:t>Grantee Clause</a:t>
            </a:r>
          </a:p>
          <a:p>
            <a:pPr indent="-228600" algn="l">
              <a:buFont typeface="Arial" panose="020B0604020202020204" pitchFamily="34" charset="0"/>
              <a:buChar char="•"/>
            </a:pPr>
            <a:r>
              <a:rPr lang="en-US" sz="1700">
                <a:effectLst/>
              </a:rPr>
              <a:t>Consideration</a:t>
            </a:r>
          </a:p>
          <a:p>
            <a:pPr indent="-228600" algn="l">
              <a:buFont typeface="Arial" panose="020B0604020202020204" pitchFamily="34" charset="0"/>
              <a:buChar char="•"/>
            </a:pPr>
            <a:r>
              <a:rPr lang="en-US" sz="1700">
                <a:effectLst/>
              </a:rPr>
              <a:t>GRANT</a:t>
            </a:r>
          </a:p>
          <a:p>
            <a:pPr indent="-228600" algn="l">
              <a:buFont typeface="Arial" panose="020B0604020202020204" pitchFamily="34" charset="0"/>
              <a:buChar char="•"/>
            </a:pPr>
            <a:r>
              <a:rPr lang="en-US" sz="1700">
                <a:effectLst/>
              </a:rPr>
              <a:t>Covenants</a:t>
            </a:r>
          </a:p>
          <a:p>
            <a:pPr indent="-228600" algn="l">
              <a:buFont typeface="Arial" panose="020B0604020202020204" pitchFamily="34" charset="0"/>
              <a:buChar char="•"/>
            </a:pPr>
            <a:r>
              <a:rPr lang="en-US" sz="1700">
                <a:effectLst/>
              </a:rPr>
              <a:t>Property Description</a:t>
            </a:r>
          </a:p>
          <a:p>
            <a:pPr indent="-228600" algn="l">
              <a:buFont typeface="Arial" panose="020B0604020202020204" pitchFamily="34" charset="0"/>
              <a:buChar char="•"/>
            </a:pPr>
            <a:r>
              <a:rPr lang="en-US" sz="1700">
                <a:effectLst/>
              </a:rPr>
              <a:t>Title Reference</a:t>
            </a:r>
          </a:p>
          <a:p>
            <a:pPr indent="-228600" algn="l">
              <a:buFont typeface="Arial" panose="020B0604020202020204" pitchFamily="34" charset="0"/>
              <a:buChar char="•"/>
            </a:pPr>
            <a:r>
              <a:rPr lang="en-US" sz="1700">
                <a:effectLst/>
              </a:rPr>
              <a:t>Special Language and Property Address</a:t>
            </a:r>
          </a:p>
          <a:p>
            <a:pPr indent="-228600" algn="l">
              <a:buFont typeface="Arial" panose="020B0604020202020204" pitchFamily="34" charset="0"/>
              <a:buChar char="•"/>
            </a:pPr>
            <a:r>
              <a:rPr lang="en-US" sz="1700">
                <a:effectLst/>
              </a:rPr>
              <a:t>Signatures</a:t>
            </a:r>
          </a:p>
          <a:p>
            <a:pPr indent="-228600" algn="l">
              <a:buFont typeface="Arial" panose="020B0604020202020204" pitchFamily="34" charset="0"/>
              <a:buChar char="•"/>
            </a:pPr>
            <a:r>
              <a:rPr lang="en-US" sz="1700">
                <a:effectLst/>
              </a:rPr>
              <a:t>Acknowledgement</a:t>
            </a:r>
          </a:p>
          <a:p>
            <a:pPr indent="-228600" algn="l">
              <a:buFont typeface="Arial" panose="020B0604020202020204" pitchFamily="34" charset="0"/>
              <a:buChar char="•"/>
            </a:pPr>
            <a:endParaRPr lang="en-US" sz="1700">
              <a:effectLst/>
            </a:endParaRPr>
          </a:p>
          <a:p>
            <a:pPr indent="-228600" algn="l">
              <a:buFont typeface="Arial" panose="020B0604020202020204" pitchFamily="34" charset="0"/>
              <a:buChar char="•"/>
            </a:pPr>
            <a:endParaRPr lang="en-US" sz="1700"/>
          </a:p>
        </p:txBody>
      </p:sp>
      <p:sp>
        <p:nvSpPr>
          <p:cNvPr id="4" name="Slide Number Placeholder 3">
            <a:extLst>
              <a:ext uri="{FF2B5EF4-FFF2-40B4-BE49-F238E27FC236}">
                <a16:creationId xmlns:a16="http://schemas.microsoft.com/office/drawing/2014/main" id="{DD716C7D-40AA-A1A6-6E8E-74674E9D18D8}"/>
              </a:ext>
            </a:extLst>
          </p:cNvPr>
          <p:cNvSpPr>
            <a:spLocks noGrp="1"/>
          </p:cNvSpPr>
          <p:nvPr>
            <p:ph type="sldNum" sz="quarter" idx="12"/>
          </p:nvPr>
        </p:nvSpPr>
        <p:spPr/>
        <p:txBody>
          <a:bodyPr/>
          <a:lstStyle/>
          <a:p>
            <a:fld id="{0A37CAB8-567C-44D9-83C6-9594D087BDAD}" type="slidenum">
              <a:rPr lang="en-US" smtClean="0"/>
              <a:t>38</a:t>
            </a:fld>
            <a:endParaRPr lang="en-US"/>
          </a:p>
        </p:txBody>
      </p:sp>
    </p:spTree>
    <p:extLst>
      <p:ext uri="{BB962C8B-B14F-4D97-AF65-F5344CB8AC3E}">
        <p14:creationId xmlns:p14="http://schemas.microsoft.com/office/powerpoint/2010/main" val="14910671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A4231-B66E-83A4-8ACF-4CF82018F9DB}"/>
              </a:ext>
            </a:extLst>
          </p:cNvPr>
          <p:cNvSpPr>
            <a:spLocks noGrp="1"/>
          </p:cNvSpPr>
          <p:nvPr>
            <p:ph type="title"/>
          </p:nvPr>
        </p:nvSpPr>
        <p:spPr>
          <a:xfrm>
            <a:off x="1285240" y="1050595"/>
            <a:ext cx="8074815" cy="1618489"/>
          </a:xfrm>
        </p:spPr>
        <p:txBody>
          <a:bodyPr anchor="ctr">
            <a:normAutofit/>
          </a:bodyPr>
          <a:lstStyle/>
          <a:p>
            <a:pPr marL="342900" marR="0" lvl="0" indent="-342900">
              <a:spcBef>
                <a:spcPts val="0"/>
              </a:spcBef>
              <a:spcAft>
                <a:spcPts val="800"/>
              </a:spcAft>
            </a:pPr>
            <a:r>
              <a:rPr lang="en-US" sz="3400" b="1" u="sng" cap="all" dirty="0">
                <a:effectLst/>
                <a:latin typeface="Calibri" panose="020F0502020204030204" pitchFamily="34" charset="0"/>
                <a:ea typeface="Calibri" panose="020F0502020204030204" pitchFamily="34" charset="0"/>
                <a:cs typeface="Times New Roman" panose="02020603050405020304" pitchFamily="18" charset="0"/>
              </a:rPr>
              <a:t>Property Descriptions</a:t>
            </a:r>
            <a:r>
              <a:rPr kumimoji="0" lang="en-US" sz="3400" b="1" i="0" u="sng"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34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       ALL </a:t>
            </a:r>
            <a:r>
              <a:rPr kumimoji="0" lang="en-US" sz="3400" b="1" i="0" u="none" strike="noStrike" kern="1200" cap="all"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rPr>
              <a:t>Deeds</a:t>
            </a:r>
            <a:br>
              <a:rPr lang="en-US" sz="3400" b="1" dirty="0">
                <a:effectLst/>
                <a:latin typeface="Calibri" panose="020F0502020204030204" pitchFamily="34" charset="0"/>
                <a:ea typeface="Calibri" panose="020F0502020204030204" pitchFamily="34" charset="0"/>
                <a:cs typeface="Times New Roman" panose="02020603050405020304" pitchFamily="18" charset="0"/>
              </a:rPr>
            </a:br>
            <a:endParaRPr lang="en-US" sz="3400" b="1" dirty="0"/>
          </a:p>
        </p:txBody>
      </p:sp>
      <p:sp>
        <p:nvSpPr>
          <p:cNvPr id="3" name="Content Placeholder 2">
            <a:extLst>
              <a:ext uri="{FF2B5EF4-FFF2-40B4-BE49-F238E27FC236}">
                <a16:creationId xmlns:a16="http://schemas.microsoft.com/office/drawing/2014/main" id="{9852F21F-0237-6BB0-EFCB-950035DB99CA}"/>
              </a:ext>
            </a:extLst>
          </p:cNvPr>
          <p:cNvSpPr>
            <a:spLocks noGrp="1"/>
          </p:cNvSpPr>
          <p:nvPr>
            <p:ph idx="1"/>
          </p:nvPr>
        </p:nvSpPr>
        <p:spPr>
          <a:xfrm>
            <a:off x="1285240" y="2969469"/>
            <a:ext cx="8074815" cy="2800395"/>
          </a:xfrm>
        </p:spPr>
        <p:txBody>
          <a:bodyPr anchor="t">
            <a:normAutofit/>
          </a:bodyPr>
          <a:lstStyle/>
          <a:p>
            <a:pPr marL="457200" marR="0" lvl="1" indent="0">
              <a:spcBef>
                <a:spcPts val="0"/>
              </a:spcBef>
              <a:spcAft>
                <a:spcPts val="0"/>
              </a:spcAft>
              <a:buNone/>
            </a:pPr>
            <a:r>
              <a:rPr lang="en-US" dirty="0">
                <a:effectLst/>
                <a:latin typeface="Calibri" panose="020F0502020204030204" pitchFamily="34" charset="0"/>
                <a:ea typeface="Calibri" panose="020F0502020204030204" pitchFamily="34" charset="0"/>
                <a:cs typeface="Times New Roman" panose="02020603050405020304" pitchFamily="18" charset="0"/>
              </a:rPr>
              <a:t>-Adequate descriptions:  </a:t>
            </a:r>
          </a:p>
          <a:p>
            <a:pPr marL="1143000" marR="0" lvl="2" indent="-228600">
              <a:spcBef>
                <a:spcPts val="0"/>
              </a:spcBef>
              <a:spcAft>
                <a:spcPts val="800"/>
              </a:spcAft>
              <a:buFont typeface="Wingdings" panose="05000000000000000000" pitchFamily="2"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Reference to a lot on a plan.</a:t>
            </a:r>
          </a:p>
          <a:p>
            <a:pPr marL="1143000" marR="0" lvl="2" indent="-228600">
              <a:spcBef>
                <a:spcPts val="0"/>
              </a:spcBef>
              <a:spcAft>
                <a:spcPts val="800"/>
              </a:spcAft>
              <a:buFont typeface="Wingdings" panose="05000000000000000000" pitchFamily="2"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Specific description that describes the whole parcel or land to be conveyed.  It cannot be described as part of land without specific description of the location.</a:t>
            </a:r>
            <a:endParaRPr lang="en-US" sz="2400" dirty="0"/>
          </a:p>
        </p:txBody>
      </p:sp>
      <p:sp>
        <p:nvSpPr>
          <p:cNvPr id="4" name="Slide Number Placeholder 3">
            <a:extLst>
              <a:ext uri="{FF2B5EF4-FFF2-40B4-BE49-F238E27FC236}">
                <a16:creationId xmlns:a16="http://schemas.microsoft.com/office/drawing/2014/main" id="{7BC5ADD5-3AFC-91DA-9748-927A536BDB69}"/>
              </a:ext>
            </a:extLst>
          </p:cNvPr>
          <p:cNvSpPr>
            <a:spLocks noGrp="1"/>
          </p:cNvSpPr>
          <p:nvPr>
            <p:ph type="sldNum" sz="quarter" idx="12"/>
          </p:nvPr>
        </p:nvSpPr>
        <p:spPr/>
        <p:txBody>
          <a:bodyPr/>
          <a:lstStyle/>
          <a:p>
            <a:fld id="{0A37CAB8-567C-44D9-83C6-9594D087BDAD}" type="slidenum">
              <a:rPr lang="en-US" smtClean="0"/>
              <a:t>39</a:t>
            </a:fld>
            <a:endParaRPr lang="en-US"/>
          </a:p>
        </p:txBody>
      </p:sp>
    </p:spTree>
    <p:extLst>
      <p:ext uri="{BB962C8B-B14F-4D97-AF65-F5344CB8AC3E}">
        <p14:creationId xmlns:p14="http://schemas.microsoft.com/office/powerpoint/2010/main" val="908978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small">
                <a:solidFill>
                  <a:srgbClr val="002060"/>
                </a:solidFill>
              </a:rPr>
              <a:t>Trustee Certificates – 184/35</a:t>
            </a:r>
            <a:endParaRPr lang="en-US" sz="3600" cap="small" dirty="0">
              <a:solidFill>
                <a:srgbClr val="002060"/>
              </a:solidFill>
            </a:endParaRPr>
          </a:p>
        </p:txBody>
      </p:sp>
      <p:sp>
        <p:nvSpPr>
          <p:cNvPr id="3" name="Content Placeholder 2"/>
          <p:cNvSpPr>
            <a:spLocks noGrp="1"/>
          </p:cNvSpPr>
          <p:nvPr>
            <p:ph idx="1"/>
          </p:nvPr>
        </p:nvSpPr>
        <p:spPr/>
        <p:txBody>
          <a:bodyPr>
            <a:normAutofit/>
          </a:bodyPr>
          <a:lstStyle/>
          <a:p>
            <a:pPr marL="0" indent="0">
              <a:buNone/>
            </a:pPr>
            <a:endParaRPr lang="en-US"/>
          </a:p>
          <a:p>
            <a:pPr lvl="1"/>
            <a:r>
              <a:rPr lang="en-US"/>
              <a:t>Section 35. Notwithstanding section 25 to the contrary, </a:t>
            </a:r>
            <a:r>
              <a:rPr lang="en-US">
                <a:highlight>
                  <a:srgbClr val="FFFF00"/>
                </a:highlight>
              </a:rPr>
              <a:t>a certificate sworn to or stated to be executed under the penalties of perjury</a:t>
            </a:r>
            <a:r>
              <a:rPr lang="en-US"/>
              <a:t>, and in either case </a:t>
            </a:r>
            <a:r>
              <a:rPr lang="en-US">
                <a:highlight>
                  <a:srgbClr val="FFFF00"/>
                </a:highlight>
              </a:rPr>
              <a:t>signed by a person who from the records of the registry of deeds or of the registry district of the land court</a:t>
            </a:r>
            <a:r>
              <a:rPr lang="en-US"/>
              <a:t>, for the county or district in which real estate owned by a nontestamentary trust lies, appears to be a trustee thereunder and which </a:t>
            </a:r>
            <a:r>
              <a:rPr lang="en-US">
                <a:highlight>
                  <a:srgbClr val="FFFF00"/>
                </a:highlight>
              </a:rPr>
              <a:t>certifies</a:t>
            </a:r>
            <a:r>
              <a:rPr lang="en-US"/>
              <a:t> as to: </a:t>
            </a:r>
            <a:r>
              <a:rPr lang="en-US">
                <a:highlight>
                  <a:srgbClr val="FFFF00"/>
                </a:highlight>
              </a:rPr>
              <a:t>(a)</a:t>
            </a:r>
            <a:r>
              <a:rPr lang="en-US"/>
              <a:t> the identity of the trustees or the beneficiaries thereunder; </a:t>
            </a:r>
            <a:r>
              <a:rPr lang="en-US">
                <a:highlight>
                  <a:srgbClr val="FFFF00"/>
                </a:highlight>
              </a:rPr>
              <a:t>(b)</a:t>
            </a:r>
            <a:r>
              <a:rPr lang="en-US"/>
              <a:t> the authority of the trustees to act with respect to real estate owned by the trust; or (</a:t>
            </a:r>
            <a:r>
              <a:rPr lang="en-US">
                <a:highlight>
                  <a:srgbClr val="FFFF00"/>
                </a:highlight>
              </a:rPr>
              <a:t>c) </a:t>
            </a:r>
            <a:r>
              <a:rPr lang="en-US"/>
              <a:t>the existence or nonexistence of a fact which constitutes a condition precedent to acts by the trustees or which are in any other manner germane to affairs of the trust, </a:t>
            </a:r>
            <a:r>
              <a:rPr lang="en-US">
                <a:highlight>
                  <a:srgbClr val="FFFF00"/>
                </a:highlight>
              </a:rPr>
              <a:t>shall be binding </a:t>
            </a:r>
            <a:r>
              <a:rPr lang="en-US"/>
              <a:t>on all trustees and the trust estate in favor of a purchaser or other person relying in good faith on the certificate. The certificate most recently recorded in the registry of deeds for the county or district in which the real estate lies shall control.</a:t>
            </a:r>
          </a:p>
          <a:p>
            <a:pPr lvl="1"/>
            <a:endParaRPr lang="en-US" dirty="0"/>
          </a:p>
        </p:txBody>
      </p:sp>
      <p:pic>
        <p:nvPicPr>
          <p:cNvPr id="6" name="Picture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38400" y="5354320"/>
            <a:ext cx="1625600" cy="1103631"/>
          </a:xfrm>
          <a:prstGeom prst="rect">
            <a:avLst/>
          </a:prstGeom>
        </p:spPr>
      </p:pic>
      <p:sp>
        <p:nvSpPr>
          <p:cNvPr id="4" name="Slide Number Placeholder 3">
            <a:extLst>
              <a:ext uri="{FF2B5EF4-FFF2-40B4-BE49-F238E27FC236}">
                <a16:creationId xmlns:a16="http://schemas.microsoft.com/office/drawing/2014/main" id="{0ABEC3A6-9DB8-B732-EF11-E189AB3462FB}"/>
              </a:ext>
            </a:extLst>
          </p:cNvPr>
          <p:cNvSpPr>
            <a:spLocks noGrp="1"/>
          </p:cNvSpPr>
          <p:nvPr>
            <p:ph type="sldNum" sz="quarter" idx="12"/>
          </p:nvPr>
        </p:nvSpPr>
        <p:spPr/>
        <p:txBody>
          <a:bodyPr/>
          <a:lstStyle/>
          <a:p>
            <a:fld id="{8EE1E299-ECE8-4C5F-8245-07A8BACAE433}" type="slidenum">
              <a:rPr lang="en-US" smtClean="0"/>
              <a:t>4</a:t>
            </a:fld>
            <a:endParaRPr lang="en-US"/>
          </a:p>
        </p:txBody>
      </p:sp>
    </p:spTree>
    <p:extLst>
      <p:ext uri="{BB962C8B-B14F-4D97-AF65-F5344CB8AC3E}">
        <p14:creationId xmlns:p14="http://schemas.microsoft.com/office/powerpoint/2010/main" val="3929007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834A3D-D044-BA27-927E-E57E740AEEE6}"/>
              </a:ext>
            </a:extLst>
          </p:cNvPr>
          <p:cNvPicPr>
            <a:picLocks noChangeAspect="1"/>
          </p:cNvPicPr>
          <p:nvPr/>
        </p:nvPicPr>
        <p:blipFill>
          <a:blip r:embed="rId2"/>
          <a:stretch>
            <a:fillRect/>
          </a:stretch>
        </p:blipFill>
        <p:spPr>
          <a:xfrm>
            <a:off x="1548828" y="918546"/>
            <a:ext cx="6573378" cy="4979334"/>
          </a:xfrm>
          <a:prstGeom prst="rect">
            <a:avLst/>
          </a:prstGeom>
        </p:spPr>
      </p:pic>
      <p:sp>
        <p:nvSpPr>
          <p:cNvPr id="2" name="Slide Number Placeholder 1">
            <a:extLst>
              <a:ext uri="{FF2B5EF4-FFF2-40B4-BE49-F238E27FC236}">
                <a16:creationId xmlns:a16="http://schemas.microsoft.com/office/drawing/2014/main" id="{A521DD98-21E4-3E3B-6084-09C005438050}"/>
              </a:ext>
            </a:extLst>
          </p:cNvPr>
          <p:cNvSpPr>
            <a:spLocks noGrp="1"/>
          </p:cNvSpPr>
          <p:nvPr>
            <p:ph type="sldNum" sz="quarter" idx="12"/>
          </p:nvPr>
        </p:nvSpPr>
        <p:spPr/>
        <p:txBody>
          <a:bodyPr/>
          <a:lstStyle/>
          <a:p>
            <a:fld id="{E9CA7AE6-6158-4AFE-B2A7-A1BB674424D5}" type="slidenum">
              <a:rPr lang="en-US" smtClean="0"/>
              <a:t>40</a:t>
            </a:fld>
            <a:endParaRPr lang="en-US"/>
          </a:p>
        </p:txBody>
      </p:sp>
    </p:spTree>
    <p:extLst>
      <p:ext uri="{BB962C8B-B14F-4D97-AF65-F5344CB8AC3E}">
        <p14:creationId xmlns:p14="http://schemas.microsoft.com/office/powerpoint/2010/main" val="24931734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65C08A-E9EC-B2D6-0C39-1BA36BBFA32B}"/>
              </a:ext>
            </a:extLst>
          </p:cNvPr>
          <p:cNvSpPr>
            <a:spLocks noGrp="1"/>
          </p:cNvSpPr>
          <p:nvPr>
            <p:ph type="ctrTitle"/>
          </p:nvPr>
        </p:nvSpPr>
        <p:spPr>
          <a:xfrm>
            <a:off x="1043631" y="809898"/>
            <a:ext cx="9942716" cy="1554480"/>
          </a:xfrm>
        </p:spPr>
        <p:txBody>
          <a:bodyPr vert="horz" lIns="91440" tIns="45720" rIns="91440" bIns="45720" rtlCol="0" anchor="ctr">
            <a:normAutofit/>
          </a:bodyPr>
          <a:lstStyle/>
          <a:p>
            <a:pPr algn="l"/>
            <a:r>
              <a:rPr kumimoji="0" lang="en-US" sz="4800" b="1" i="0" u="sng" strike="noStrike" kern="1200" cap="none" spc="0" normalizeH="0" baseline="0" noProof="0" dirty="0">
                <a:ln>
                  <a:noFill/>
                </a:ln>
                <a:solidFill>
                  <a:schemeClr val="tx1"/>
                </a:solidFill>
                <a:effectLst/>
                <a:uLnTx/>
                <a:uFillTx/>
                <a:latin typeface="+mj-lt"/>
                <a:ea typeface="+mj-ea"/>
                <a:cs typeface="+mj-cs"/>
              </a:rPr>
              <a:t>TITLE REFERENCES</a:t>
            </a:r>
            <a:r>
              <a:rPr kumimoji="0" lang="en-US" sz="4800" b="1" i="0" strike="noStrike" kern="1200" cap="none" spc="0" normalizeH="0" baseline="0" noProof="0" dirty="0">
                <a:ln>
                  <a:noFill/>
                </a:ln>
                <a:solidFill>
                  <a:schemeClr val="tx1"/>
                </a:solidFill>
                <a:effectLst/>
                <a:uLnTx/>
                <a:uFillTx/>
                <a:latin typeface="+mj-lt"/>
                <a:ea typeface="+mj-ea"/>
                <a:cs typeface="+mj-cs"/>
              </a:rPr>
              <a:t>:       </a:t>
            </a:r>
            <a:r>
              <a:rPr kumimoji="0" lang="en-US" sz="4800" b="1" i="0" u="none" strike="noStrike" kern="1200" cap="none" spc="0" normalizeH="0" baseline="0" noProof="0" dirty="0">
                <a:ln>
                  <a:noFill/>
                </a:ln>
                <a:solidFill>
                  <a:schemeClr val="tx1"/>
                </a:solidFill>
                <a:effectLst/>
                <a:uLnTx/>
                <a:uFillTx/>
                <a:latin typeface="+mj-lt"/>
                <a:ea typeface="+mj-ea"/>
                <a:cs typeface="+mj-cs"/>
              </a:rPr>
              <a:t>ALL </a:t>
            </a:r>
            <a:r>
              <a:rPr kumimoji="0" lang="en-US" sz="4800" b="1" i="0" u="none" strike="noStrike" kern="1200" cap="all" spc="0" normalizeH="0" baseline="0" noProof="0" dirty="0">
                <a:ln>
                  <a:noFill/>
                </a:ln>
                <a:solidFill>
                  <a:schemeClr val="tx1"/>
                </a:solidFill>
                <a:effectLst/>
                <a:uLnTx/>
                <a:uFillTx/>
                <a:latin typeface="+mj-lt"/>
                <a:ea typeface="+mj-ea"/>
                <a:cs typeface="+mj-cs"/>
              </a:rPr>
              <a:t>Deeds</a:t>
            </a:r>
            <a:endParaRPr lang="en-US" sz="4800" kern="1200" dirty="0">
              <a:solidFill>
                <a:schemeClr val="tx1"/>
              </a:solidFill>
              <a:latin typeface="+mj-lt"/>
              <a:ea typeface="+mj-ea"/>
              <a:cs typeface="+mj-cs"/>
            </a:endParaRPr>
          </a:p>
        </p:txBody>
      </p:sp>
      <p:sp>
        <p:nvSpPr>
          <p:cNvPr id="3" name="Subtitle 2">
            <a:extLst>
              <a:ext uri="{FF2B5EF4-FFF2-40B4-BE49-F238E27FC236}">
                <a16:creationId xmlns:a16="http://schemas.microsoft.com/office/drawing/2014/main" id="{4F3E0ABF-52A1-10DD-07F2-7F6C6F5FCDC9}"/>
              </a:ext>
            </a:extLst>
          </p:cNvPr>
          <p:cNvSpPr>
            <a:spLocks noGrp="1"/>
          </p:cNvSpPr>
          <p:nvPr>
            <p:ph type="subTitle" idx="1"/>
          </p:nvPr>
        </p:nvSpPr>
        <p:spPr>
          <a:xfrm>
            <a:off x="1045028" y="3017522"/>
            <a:ext cx="9941319" cy="3124658"/>
          </a:xfrm>
        </p:spPr>
        <p:txBody>
          <a:bodyPr vert="horz" lIns="91440" tIns="45720" rIns="91440" bIns="45720" rtlCol="0" anchor="ctr">
            <a:normAutofit/>
          </a:bodyPr>
          <a:lstStyle/>
          <a:p>
            <a:pPr marL="914400" marR="0" lvl="1" indent="-228600" algn="l">
              <a:spcBef>
                <a:spcPts val="0"/>
              </a:spcBef>
              <a:spcAft>
                <a:spcPts val="0"/>
              </a:spcAft>
              <a:buFont typeface="Arial" panose="020B0604020202020204" pitchFamily="34" charset="0"/>
              <a:buChar char="•"/>
            </a:pPr>
            <a:r>
              <a:rPr lang="en-US" sz="2400">
                <a:effectLst/>
              </a:rPr>
              <a:t>Required for recording.</a:t>
            </a:r>
          </a:p>
          <a:p>
            <a:pPr marL="914400" marR="0" lvl="1" indent="-228600" algn="l">
              <a:spcBef>
                <a:spcPts val="0"/>
              </a:spcBef>
              <a:spcAft>
                <a:spcPts val="0"/>
              </a:spcAft>
              <a:buFont typeface="Arial" panose="020B0604020202020204" pitchFamily="34" charset="0"/>
              <a:buChar char="•"/>
            </a:pPr>
            <a:r>
              <a:rPr lang="en-US" sz="2400">
                <a:effectLst/>
              </a:rPr>
              <a:t>Title references allow errors in descriptions to be cured by reference to a previously recorded deed with correct description.</a:t>
            </a:r>
          </a:p>
          <a:p>
            <a:pPr marL="914400" marR="0" lvl="1" indent="-228600" algn="l">
              <a:spcBef>
                <a:spcPts val="0"/>
              </a:spcBef>
              <a:spcAft>
                <a:spcPts val="0"/>
              </a:spcAft>
              <a:buFont typeface="Arial" panose="020B0604020202020204" pitchFamily="34" charset="0"/>
              <a:buChar char="•"/>
            </a:pPr>
            <a:r>
              <a:rPr lang="en-US" sz="2400">
                <a:effectLst/>
              </a:rPr>
              <a:t>Title reference clauses include:  </a:t>
            </a:r>
          </a:p>
          <a:p>
            <a:pPr marL="1828800" lvl="3" indent="-228600" algn="l">
              <a:spcBef>
                <a:spcPts val="0"/>
              </a:spcBef>
              <a:buFont typeface="Arial" panose="020B0604020202020204" pitchFamily="34" charset="0"/>
              <a:buChar char="•"/>
            </a:pPr>
            <a:r>
              <a:rPr lang="en-US" sz="2400">
                <a:effectLst/>
              </a:rPr>
              <a:t>“Being the same premises conveyed by….”</a:t>
            </a:r>
          </a:p>
          <a:p>
            <a:pPr marL="1828800" lvl="3" indent="-228600" algn="l">
              <a:spcBef>
                <a:spcPts val="0"/>
              </a:spcBef>
              <a:buFont typeface="Arial" panose="020B0604020202020204" pitchFamily="34" charset="0"/>
              <a:buChar char="•"/>
            </a:pPr>
            <a:r>
              <a:rPr lang="en-US" sz="2400">
                <a:effectLst/>
              </a:rPr>
              <a:t>“For grantor’s title see….”</a:t>
            </a:r>
          </a:p>
          <a:p>
            <a:pPr marL="1828800" lvl="3" indent="-228600" algn="l">
              <a:spcBef>
                <a:spcPts val="0"/>
              </a:spcBef>
              <a:buFont typeface="Arial" panose="020B0604020202020204" pitchFamily="34" charset="0"/>
              <a:buChar char="•"/>
            </a:pPr>
            <a:endParaRPr lang="en-US" sz="2400"/>
          </a:p>
          <a:p>
            <a:pPr marL="1828800" lvl="3" indent="-228600" algn="l">
              <a:spcBef>
                <a:spcPts val="0"/>
              </a:spcBef>
              <a:buFont typeface="Arial" panose="020B0604020202020204" pitchFamily="34" charset="0"/>
              <a:buChar char="•"/>
            </a:pPr>
            <a:endParaRPr lang="en-US" sz="2400">
              <a:effectLst/>
            </a:endParaRPr>
          </a:p>
          <a:p>
            <a:pPr indent="-228600" algn="l">
              <a:buFont typeface="Arial" panose="020B0604020202020204" pitchFamily="34" charset="0"/>
              <a:buChar char="•"/>
            </a:pPr>
            <a:endParaRPr lang="en-US"/>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53ACEC8D-C081-2E28-CA85-211676B94DFC}"/>
              </a:ext>
            </a:extLst>
          </p:cNvPr>
          <p:cNvSpPr>
            <a:spLocks noGrp="1"/>
          </p:cNvSpPr>
          <p:nvPr>
            <p:ph type="sldNum" sz="quarter" idx="12"/>
          </p:nvPr>
        </p:nvSpPr>
        <p:spPr/>
        <p:txBody>
          <a:bodyPr/>
          <a:lstStyle/>
          <a:p>
            <a:fld id="{0A37CAB8-567C-44D9-83C6-9594D087BDAD}" type="slidenum">
              <a:rPr lang="en-US" smtClean="0"/>
              <a:t>41</a:t>
            </a:fld>
            <a:endParaRPr lang="en-US"/>
          </a:p>
        </p:txBody>
      </p:sp>
    </p:spTree>
    <p:extLst>
      <p:ext uri="{BB962C8B-B14F-4D97-AF65-F5344CB8AC3E}">
        <p14:creationId xmlns:p14="http://schemas.microsoft.com/office/powerpoint/2010/main" val="2035882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cap="small" dirty="0">
                <a:solidFill>
                  <a:srgbClr val="002060"/>
                </a:solidFill>
              </a:rPr>
              <a:t>CONVEYANCES BY </a:t>
            </a:r>
            <a:br>
              <a:rPr lang="en-US" cap="small" dirty="0">
                <a:solidFill>
                  <a:srgbClr val="002060"/>
                </a:solidFill>
              </a:rPr>
            </a:br>
            <a:r>
              <a:rPr lang="en-US" cap="small" dirty="0">
                <a:solidFill>
                  <a:srgbClr val="002060"/>
                </a:solidFill>
              </a:rPr>
              <a:t>CORPORATION’S</a:t>
            </a:r>
          </a:p>
        </p:txBody>
      </p:sp>
      <p:sp>
        <p:nvSpPr>
          <p:cNvPr id="3" name="Content Placeholder 2"/>
          <p:cNvSpPr>
            <a:spLocks noGrp="1"/>
          </p:cNvSpPr>
          <p:nvPr>
            <p:ph idx="1"/>
          </p:nvPr>
        </p:nvSpPr>
        <p:spPr/>
        <p:txBody>
          <a:bodyPr>
            <a:normAutofit/>
          </a:bodyPr>
          <a:lstStyle/>
          <a:p>
            <a:r>
              <a:rPr lang="en-US" dirty="0"/>
              <a:t>Corporation itself is entity. </a:t>
            </a:r>
          </a:p>
          <a:p>
            <a:r>
              <a:rPr lang="en-US" dirty="0"/>
              <a:t>Grant clause always corporation (not officer)</a:t>
            </a:r>
          </a:p>
          <a:p>
            <a:r>
              <a:rPr lang="en-US" dirty="0"/>
              <a:t>President/vice president and treasurer/assistant treasurer must sign (</a:t>
            </a:r>
            <a:r>
              <a:rPr lang="en-US" dirty="0" err="1"/>
              <a:t>G.L.c</a:t>
            </a:r>
            <a:r>
              <a:rPr lang="en-US" dirty="0"/>
              <a:t>. 155, § 8)</a:t>
            </a:r>
          </a:p>
          <a:p>
            <a:pPr lvl="1"/>
            <a:r>
              <a:rPr lang="en-US" dirty="0"/>
              <a:t>If not, then need Vote or Clerk’s Certificate giving authority to individual who is signing the deed</a:t>
            </a:r>
          </a:p>
          <a:p>
            <a:r>
              <a:rPr lang="en-US" dirty="0"/>
              <a:t>No Land Court guideline on corporations </a:t>
            </a:r>
          </a:p>
          <a:p>
            <a:r>
              <a:rPr lang="en-US" dirty="0"/>
              <a:t>Must include corporate excise release language or need to have waiver from DOR (T.S. 17)</a:t>
            </a:r>
          </a:p>
          <a:p>
            <a:pPr lvl="1"/>
            <a:endParaRPr lang="en-US" dirty="0"/>
          </a:p>
          <a:p>
            <a:pPr lvl="1"/>
            <a:endParaRPr lang="en-US" dirty="0"/>
          </a:p>
          <a:p>
            <a:pPr marL="457200" lvl="1"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01" y="849098"/>
            <a:ext cx="1514475" cy="1077441"/>
          </a:xfrm>
          <a:prstGeom prst="rect">
            <a:avLst/>
          </a:prstGeom>
        </p:spPr>
      </p:pic>
      <p:sp>
        <p:nvSpPr>
          <p:cNvPr id="5" name="Slide Number Placeholder 4">
            <a:extLst>
              <a:ext uri="{FF2B5EF4-FFF2-40B4-BE49-F238E27FC236}">
                <a16:creationId xmlns:a16="http://schemas.microsoft.com/office/drawing/2014/main" id="{AB25BFA0-6F6C-6B79-31CF-3258FDE722EA}"/>
              </a:ext>
            </a:extLst>
          </p:cNvPr>
          <p:cNvSpPr>
            <a:spLocks noGrp="1"/>
          </p:cNvSpPr>
          <p:nvPr>
            <p:ph type="sldNum" sz="quarter" idx="12"/>
          </p:nvPr>
        </p:nvSpPr>
        <p:spPr/>
        <p:txBody>
          <a:bodyPr/>
          <a:lstStyle/>
          <a:p>
            <a:fld id="{E9CA7AE6-6158-4AFE-B2A7-A1BB674424D5}" type="slidenum">
              <a:rPr lang="en-US" smtClean="0"/>
              <a:t>42</a:t>
            </a:fld>
            <a:endParaRPr lang="en-US"/>
          </a:p>
        </p:txBody>
      </p:sp>
    </p:spTree>
    <p:extLst>
      <p:ext uri="{BB962C8B-B14F-4D97-AF65-F5344CB8AC3E}">
        <p14:creationId xmlns:p14="http://schemas.microsoft.com/office/powerpoint/2010/main" val="3113501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a:solidFill>
                  <a:srgbClr val="002060"/>
                </a:solidFill>
              </a:rPr>
              <a:t>CONVEYANCES </a:t>
            </a:r>
            <a:br>
              <a:rPr lang="en-US" cap="small" dirty="0">
                <a:solidFill>
                  <a:srgbClr val="002060"/>
                </a:solidFill>
              </a:rPr>
            </a:br>
            <a:r>
              <a:rPr lang="en-US" cap="small" dirty="0">
                <a:solidFill>
                  <a:srgbClr val="002060"/>
                </a:solidFill>
              </a:rPr>
              <a:t>CORPORATIONS- STATUTE</a:t>
            </a:r>
          </a:p>
        </p:txBody>
      </p:sp>
      <p:sp>
        <p:nvSpPr>
          <p:cNvPr id="3" name="Content Placeholder 2"/>
          <p:cNvSpPr>
            <a:spLocks noGrp="1"/>
          </p:cNvSpPr>
          <p:nvPr>
            <p:ph idx="1"/>
          </p:nvPr>
        </p:nvSpPr>
        <p:spPr/>
        <p:txBody>
          <a:bodyPr>
            <a:noAutofit/>
          </a:bodyPr>
          <a:lstStyle/>
          <a:p>
            <a:r>
              <a:rPr lang="en-US" sz="1800" dirty="0"/>
              <a:t>Chapter 155 of the General Laws is the general corporation statute. </a:t>
            </a:r>
          </a:p>
          <a:p>
            <a:endParaRPr lang="en-US" sz="1800" dirty="0"/>
          </a:p>
          <a:p>
            <a:r>
              <a:rPr lang="en-US" sz="1800" dirty="0" err="1"/>
              <a:t>G.L.c</a:t>
            </a:r>
            <a:r>
              <a:rPr lang="en-US" sz="1800" dirty="0"/>
              <a:t>. 155, § 8 provides as follows:</a:t>
            </a:r>
          </a:p>
          <a:p>
            <a:pPr marL="0" indent="0">
              <a:buNone/>
            </a:pPr>
            <a:r>
              <a:rPr lang="en-US" sz="1800" dirty="0"/>
              <a:t>	A corporation may convey land to which it has a legal title. </a:t>
            </a:r>
            <a:r>
              <a:rPr lang="en-US" sz="1800" dirty="0">
                <a:solidFill>
                  <a:srgbClr val="C00000"/>
                </a:solidFill>
              </a:rPr>
              <a:t>Any recordable 	instrument purporting to affect an interest in real estate, executed in the 	name of a corporation by the president or a vice president and the 	treasurer or an assistant treasurer, who may be one and the same person</a:t>
            </a:r>
            <a:r>
              <a:rPr lang="en-US" sz="1800" dirty="0"/>
              <a:t>, 	shall be binding on the corporation in favor of a purchaser or other person 	relying in good faith on such instrument notwithstanding inconsistent 	provisions of the articles of organization, certificate of incorporation, 	charter, special act of incorporation, constitution, by-laws, resolutions or 	votes of the corporation. </a:t>
            </a:r>
            <a:r>
              <a:rPr lang="en-US" sz="1800" i="1" dirty="0"/>
              <a:t>The provisions of this section shall apply </a:t>
            </a:r>
            <a:r>
              <a:rPr lang="en-US" sz="1800" dirty="0"/>
              <a:t>to 	foreign corporations, as defined in section one of chapter one hundred and 	eighty-	one, as well as </a:t>
            </a:r>
            <a:r>
              <a:rPr lang="en-US" sz="1800" i="1" dirty="0"/>
              <a:t>to corporations included within section one of this 	chapter. 	</a:t>
            </a:r>
            <a:r>
              <a:rPr lang="en-US" sz="1800" dirty="0"/>
              <a:t>(Emphasis added.)</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6537" y="1143000"/>
            <a:ext cx="1143000" cy="1172308"/>
          </a:xfrm>
          <a:prstGeom prst="rect">
            <a:avLst/>
          </a:prstGeom>
        </p:spPr>
      </p:pic>
      <p:sp>
        <p:nvSpPr>
          <p:cNvPr id="4" name="Slide Number Placeholder 3">
            <a:extLst>
              <a:ext uri="{FF2B5EF4-FFF2-40B4-BE49-F238E27FC236}">
                <a16:creationId xmlns:a16="http://schemas.microsoft.com/office/drawing/2014/main" id="{F4CBC6B4-124B-A1A8-CC38-DF7EAEFADCA8}"/>
              </a:ext>
            </a:extLst>
          </p:cNvPr>
          <p:cNvSpPr>
            <a:spLocks noGrp="1"/>
          </p:cNvSpPr>
          <p:nvPr>
            <p:ph type="sldNum" sz="quarter" idx="12"/>
          </p:nvPr>
        </p:nvSpPr>
        <p:spPr/>
        <p:txBody>
          <a:bodyPr/>
          <a:lstStyle/>
          <a:p>
            <a:fld id="{E9CA7AE6-6158-4AFE-B2A7-A1BB674424D5}" type="slidenum">
              <a:rPr lang="en-US" smtClean="0"/>
              <a:t>43</a:t>
            </a:fld>
            <a:endParaRPr lang="en-US"/>
          </a:p>
        </p:txBody>
      </p:sp>
    </p:spTree>
    <p:extLst>
      <p:ext uri="{BB962C8B-B14F-4D97-AF65-F5344CB8AC3E}">
        <p14:creationId xmlns:p14="http://schemas.microsoft.com/office/powerpoint/2010/main" val="2939616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cap="small" dirty="0">
                <a:solidFill>
                  <a:srgbClr val="002060"/>
                </a:solidFill>
              </a:rPr>
              <a:t>Transfers by Limited Liability </a:t>
            </a:r>
            <a:br>
              <a:rPr lang="en-US" cap="small" dirty="0">
                <a:solidFill>
                  <a:srgbClr val="002060"/>
                </a:solidFill>
              </a:rPr>
            </a:br>
            <a:r>
              <a:rPr lang="en-US" cap="small" dirty="0">
                <a:solidFill>
                  <a:srgbClr val="002060"/>
                </a:solidFill>
              </a:rPr>
              <a:t>Companies                                  </a:t>
            </a:r>
          </a:p>
        </p:txBody>
      </p:sp>
      <p:sp>
        <p:nvSpPr>
          <p:cNvPr id="3" name="Content Placeholder 2"/>
          <p:cNvSpPr>
            <a:spLocks noGrp="1"/>
          </p:cNvSpPr>
          <p:nvPr>
            <p:ph idx="1"/>
          </p:nvPr>
        </p:nvSpPr>
        <p:spPr/>
        <p:txBody>
          <a:bodyPr>
            <a:normAutofit/>
          </a:bodyPr>
          <a:lstStyle/>
          <a:p>
            <a:r>
              <a:rPr lang="en-US" dirty="0"/>
              <a:t>Grant clause is the LLC </a:t>
            </a:r>
            <a:r>
              <a:rPr lang="en-US" b="1" u="sng" dirty="0"/>
              <a:t>not</a:t>
            </a:r>
            <a:r>
              <a:rPr lang="en-US" dirty="0"/>
              <a:t> the manager</a:t>
            </a:r>
          </a:p>
          <a:p>
            <a:r>
              <a:rPr lang="en-US" dirty="0"/>
              <a:t>Any Manager or LLC can designate authorized person to sign documents related to real property (</a:t>
            </a:r>
            <a:r>
              <a:rPr lang="en-US" dirty="0" err="1"/>
              <a:t>G.L.c</a:t>
            </a:r>
            <a:r>
              <a:rPr lang="en-US" dirty="0"/>
              <a:t>. 156C, § 12)</a:t>
            </a:r>
          </a:p>
          <a:p>
            <a:r>
              <a:rPr lang="en-US" dirty="0"/>
              <a:t>If Registered Land, </a:t>
            </a:r>
            <a:r>
              <a:rPr lang="en-US" b="1" u="sng" dirty="0"/>
              <a:t>must</a:t>
            </a:r>
            <a:r>
              <a:rPr lang="en-US" dirty="0"/>
              <a:t> record a Certificate of Good Standing (dated within 60 days of closing)</a:t>
            </a:r>
          </a:p>
          <a:p>
            <a:r>
              <a:rPr lang="en-US" dirty="0"/>
              <a:t>LLC is subject to corporate excise tax (</a:t>
            </a:r>
            <a:r>
              <a:rPr lang="en-US" dirty="0" err="1"/>
              <a:t>G.L.c</a:t>
            </a:r>
            <a:r>
              <a:rPr lang="en-US" dirty="0"/>
              <a:t>. 156D, § 1.40 and also see T.S. 17)</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1" y="307418"/>
            <a:ext cx="1514475" cy="1077441"/>
          </a:xfrm>
          <a:prstGeom prst="rect">
            <a:avLst/>
          </a:prstGeom>
        </p:spPr>
      </p:pic>
      <p:sp>
        <p:nvSpPr>
          <p:cNvPr id="5" name="Slide Number Placeholder 4">
            <a:extLst>
              <a:ext uri="{FF2B5EF4-FFF2-40B4-BE49-F238E27FC236}">
                <a16:creationId xmlns:a16="http://schemas.microsoft.com/office/drawing/2014/main" id="{95BDFA01-A3B2-C21C-5B26-7703F9185AB2}"/>
              </a:ext>
            </a:extLst>
          </p:cNvPr>
          <p:cNvSpPr>
            <a:spLocks noGrp="1"/>
          </p:cNvSpPr>
          <p:nvPr>
            <p:ph type="sldNum" sz="quarter" idx="12"/>
          </p:nvPr>
        </p:nvSpPr>
        <p:spPr/>
        <p:txBody>
          <a:bodyPr/>
          <a:lstStyle/>
          <a:p>
            <a:fld id="{E9CA7AE6-6158-4AFE-B2A7-A1BB674424D5}" type="slidenum">
              <a:rPr lang="en-US" smtClean="0"/>
              <a:t>44</a:t>
            </a:fld>
            <a:endParaRPr lang="en-US"/>
          </a:p>
        </p:txBody>
      </p:sp>
    </p:spTree>
    <p:extLst>
      <p:ext uri="{BB962C8B-B14F-4D97-AF65-F5344CB8AC3E}">
        <p14:creationId xmlns:p14="http://schemas.microsoft.com/office/powerpoint/2010/main" val="37686883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a:solidFill>
                  <a:srgbClr val="002060"/>
                </a:solidFill>
              </a:rPr>
              <a:t>Corporate Excise Release Language</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Language to be included in transfer:</a:t>
            </a:r>
          </a:p>
          <a:p>
            <a:pPr marL="0" indent="0">
              <a:buNone/>
            </a:pPr>
            <a:r>
              <a:rPr lang="en-US" sz="4800" dirty="0"/>
              <a:t>·</a:t>
            </a:r>
            <a:r>
              <a:rPr lang="en-US" dirty="0"/>
              <a:t>the grantor is not classified for the current tax year as a corporation for federal income tax purposes; or</a:t>
            </a:r>
          </a:p>
          <a:p>
            <a:pPr marL="0" indent="0">
              <a:buNone/>
            </a:pPr>
            <a:r>
              <a:rPr lang="en-US" dirty="0"/>
              <a:t>· the conveyance does not constitute the sale or transfer all of substantially all of the grantor’s assets within the Commonwealth of Massachusetts; or</a:t>
            </a:r>
          </a:p>
          <a:p>
            <a:pPr marL="0" indent="0">
              <a:buNone/>
            </a:pPr>
            <a:r>
              <a:rPr lang="en-US" dirty="0"/>
              <a:t>·the conveyance does constitute a sale or transfer in the ordinary course of the grantor’s business.</a:t>
            </a:r>
          </a:p>
          <a:p>
            <a:pPr marL="0" indent="0">
              <a:buNone/>
            </a:pPr>
            <a:endParaRPr lang="en-US" dirty="0"/>
          </a:p>
          <a:p>
            <a:pPr marL="0" indent="0">
              <a:buNone/>
            </a:pPr>
            <a:r>
              <a:rPr lang="en-US" dirty="0"/>
              <a:t>Without this language a waiver of lien is required from DOR (otherwise land is not free of automatic corporate excise tax lien imposed in Massachusetts for 3 years – see </a:t>
            </a:r>
            <a:r>
              <a:rPr lang="en-US" dirty="0" err="1"/>
              <a:t>G.L.c</a:t>
            </a:r>
            <a:r>
              <a:rPr lang="en-US" dirty="0"/>
              <a:t>. 63, §30)</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36038" y="1219200"/>
            <a:ext cx="1287254" cy="762000"/>
          </a:xfrm>
          <a:prstGeom prst="rect">
            <a:avLst/>
          </a:prstGeom>
        </p:spPr>
      </p:pic>
      <p:sp>
        <p:nvSpPr>
          <p:cNvPr id="5" name="Slide Number Placeholder 4">
            <a:extLst>
              <a:ext uri="{FF2B5EF4-FFF2-40B4-BE49-F238E27FC236}">
                <a16:creationId xmlns:a16="http://schemas.microsoft.com/office/drawing/2014/main" id="{0A0CA291-CB82-CC6F-8DB5-8ED2F2FD8132}"/>
              </a:ext>
            </a:extLst>
          </p:cNvPr>
          <p:cNvSpPr>
            <a:spLocks noGrp="1"/>
          </p:cNvSpPr>
          <p:nvPr>
            <p:ph type="sldNum" sz="quarter" idx="12"/>
          </p:nvPr>
        </p:nvSpPr>
        <p:spPr/>
        <p:txBody>
          <a:bodyPr/>
          <a:lstStyle/>
          <a:p>
            <a:fld id="{E9CA7AE6-6158-4AFE-B2A7-A1BB674424D5}" type="slidenum">
              <a:rPr lang="en-US" smtClean="0"/>
              <a:t>45</a:t>
            </a:fld>
            <a:endParaRPr lang="en-US"/>
          </a:p>
        </p:txBody>
      </p:sp>
    </p:spTree>
    <p:extLst>
      <p:ext uri="{BB962C8B-B14F-4D97-AF65-F5344CB8AC3E}">
        <p14:creationId xmlns:p14="http://schemas.microsoft.com/office/powerpoint/2010/main" val="19956135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a:solidFill>
                  <a:srgbClr val="002060"/>
                </a:solidFill>
              </a:rPr>
              <a:t>CONVEYANCES </a:t>
            </a:r>
            <a:br>
              <a:rPr lang="en-US" cap="small" dirty="0">
                <a:solidFill>
                  <a:srgbClr val="002060"/>
                </a:solidFill>
              </a:rPr>
            </a:br>
            <a:r>
              <a:rPr lang="en-US" cap="small" dirty="0">
                <a:solidFill>
                  <a:srgbClr val="002060"/>
                </a:solidFill>
              </a:rPr>
              <a:t>CURATIVE STATUTE </a:t>
            </a:r>
          </a:p>
        </p:txBody>
      </p:sp>
      <p:sp>
        <p:nvSpPr>
          <p:cNvPr id="3" name="Content Placeholder 2"/>
          <p:cNvSpPr>
            <a:spLocks noGrp="1"/>
          </p:cNvSpPr>
          <p:nvPr>
            <p:ph idx="1"/>
          </p:nvPr>
        </p:nvSpPr>
        <p:spPr/>
        <p:txBody>
          <a:bodyPr/>
          <a:lstStyle/>
          <a:p>
            <a:r>
              <a:rPr lang="en-US" dirty="0" err="1"/>
              <a:t>M.G.L.c</a:t>
            </a:r>
            <a:r>
              <a:rPr lang="en-US" dirty="0"/>
              <a:t> 184, § 24</a:t>
            </a:r>
          </a:p>
          <a:p>
            <a:endParaRPr lang="en-US" dirty="0"/>
          </a:p>
        </p:txBody>
      </p:sp>
      <p:pic>
        <p:nvPicPr>
          <p:cNvPr id="6" name="Picture 5"/>
          <p:cNvPicPr>
            <a:picLocks noChangeAspect="1"/>
          </p:cNvPicPr>
          <p:nvPr/>
        </p:nvPicPr>
        <p:blipFill>
          <a:blip r:embed="rId2"/>
          <a:stretch>
            <a:fillRect/>
          </a:stretch>
        </p:blipFill>
        <p:spPr>
          <a:xfrm>
            <a:off x="1960485" y="2151857"/>
            <a:ext cx="6969596" cy="377666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183" y="312368"/>
            <a:ext cx="1905000" cy="1905000"/>
          </a:xfrm>
          <a:prstGeom prst="rect">
            <a:avLst/>
          </a:prstGeom>
        </p:spPr>
      </p:pic>
      <p:sp>
        <p:nvSpPr>
          <p:cNvPr id="4" name="Slide Number Placeholder 3">
            <a:extLst>
              <a:ext uri="{FF2B5EF4-FFF2-40B4-BE49-F238E27FC236}">
                <a16:creationId xmlns:a16="http://schemas.microsoft.com/office/drawing/2014/main" id="{59ED026F-0D7A-DA0E-7B90-B987F3B8CD8F}"/>
              </a:ext>
            </a:extLst>
          </p:cNvPr>
          <p:cNvSpPr>
            <a:spLocks noGrp="1"/>
          </p:cNvSpPr>
          <p:nvPr>
            <p:ph type="sldNum" sz="quarter" idx="12"/>
          </p:nvPr>
        </p:nvSpPr>
        <p:spPr/>
        <p:txBody>
          <a:bodyPr/>
          <a:lstStyle/>
          <a:p>
            <a:fld id="{E9CA7AE6-6158-4AFE-B2A7-A1BB674424D5}" type="slidenum">
              <a:rPr lang="en-US" smtClean="0"/>
              <a:t>46</a:t>
            </a:fld>
            <a:endParaRPr lang="en-US"/>
          </a:p>
        </p:txBody>
      </p:sp>
    </p:spTree>
    <p:extLst>
      <p:ext uri="{BB962C8B-B14F-4D97-AF65-F5344CB8AC3E}">
        <p14:creationId xmlns:p14="http://schemas.microsoft.com/office/powerpoint/2010/main" val="3552202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avigating through maze">
            <a:extLst>
              <a:ext uri="{FF2B5EF4-FFF2-40B4-BE49-F238E27FC236}">
                <a16:creationId xmlns:a16="http://schemas.microsoft.com/office/drawing/2014/main" id="{B7F03313-CA26-2AAD-6796-CA8CA9307E34}"/>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15730"/>
          <a:stretch/>
        </p:blipFill>
        <p:spPr>
          <a:xfrm>
            <a:off x="20" y="10"/>
            <a:ext cx="12191979" cy="6857990"/>
          </a:xfrm>
          <a:prstGeom prst="rect">
            <a:avLst/>
          </a:prstGeom>
        </p:spPr>
      </p:pic>
      <p:sp>
        <p:nvSpPr>
          <p:cNvPr id="2" name="Title 1">
            <a:extLst>
              <a:ext uri="{FF2B5EF4-FFF2-40B4-BE49-F238E27FC236}">
                <a16:creationId xmlns:a16="http://schemas.microsoft.com/office/drawing/2014/main" id="{F1C49097-B567-6CD5-7CFC-A7C958F88C85}"/>
              </a:ext>
            </a:extLst>
          </p:cNvPr>
          <p:cNvSpPr>
            <a:spLocks noGrp="1"/>
          </p:cNvSpPr>
          <p:nvPr>
            <p:ph type="title"/>
          </p:nvPr>
        </p:nvSpPr>
        <p:spPr>
          <a:xfrm>
            <a:off x="841249" y="941832"/>
            <a:ext cx="10506456" cy="2057400"/>
          </a:xfrm>
        </p:spPr>
        <p:txBody>
          <a:bodyPr anchor="b">
            <a:normAutofit/>
          </a:bodyPr>
          <a:lstStyle/>
          <a:p>
            <a:pPr marL="0" marR="0" lvl="0" indent="0" defTabSz="685800" rtl="0" eaLnBrk="1" fontAlgn="auto" latinLnBrk="0" hangingPunct="1">
              <a:spcBef>
                <a:spcPts val="750"/>
              </a:spcBef>
              <a:spcAft>
                <a:spcPts val="0"/>
              </a:spcAft>
              <a:tabLst/>
              <a:defRPr/>
            </a:pPr>
            <a:br>
              <a:rPr kumimoji="0" lang="en-US" sz="4600" b="0" i="0" u="none" strike="noStrike" kern="1200" cap="none" spc="0" normalizeH="0" baseline="0" noProof="0">
                <a:ln>
                  <a:noFill/>
                </a:ln>
                <a:effectLst/>
                <a:uLnTx/>
                <a:uFillTx/>
                <a:latin typeface="Calibri" panose="020F0502020204030204"/>
                <a:ea typeface="+mn-ea"/>
                <a:cs typeface="+mn-cs"/>
              </a:rPr>
            </a:br>
            <a:r>
              <a:rPr kumimoji="0" lang="en-US" sz="4600" b="1" i="0" u="none" strike="noStrike" kern="1200" cap="none" spc="0" normalizeH="0" baseline="0" noProof="0">
                <a:ln>
                  <a:noFill/>
                </a:ln>
                <a:effectLst/>
                <a:uLnTx/>
                <a:uFillTx/>
                <a:latin typeface="Calibri" panose="020F0502020204030204"/>
                <a:ea typeface="+mn-ea"/>
                <a:cs typeface="+mn-cs"/>
              </a:rPr>
              <a:t>TRAPS FOR THE UNWARY</a:t>
            </a:r>
            <a:br>
              <a:rPr kumimoji="0" lang="en-US" sz="4600" b="1" i="0" u="none" strike="noStrike" kern="1200" cap="none" spc="0" normalizeH="0" baseline="0" noProof="0">
                <a:ln>
                  <a:noFill/>
                </a:ln>
                <a:effectLst/>
                <a:uLnTx/>
                <a:uFillTx/>
                <a:latin typeface="Calibri" panose="020F0502020204030204"/>
                <a:ea typeface="+mn-ea"/>
                <a:cs typeface="+mn-cs"/>
              </a:rPr>
            </a:br>
            <a:endParaRPr lang="en-US" sz="4600"/>
          </a:p>
        </p:txBody>
      </p:sp>
      <p:sp>
        <p:nvSpPr>
          <p:cNvPr id="3" name="Content Placeholder 2">
            <a:extLst>
              <a:ext uri="{FF2B5EF4-FFF2-40B4-BE49-F238E27FC236}">
                <a16:creationId xmlns:a16="http://schemas.microsoft.com/office/drawing/2014/main" id="{9FD94247-088D-0C37-7CD5-9C4E77FFC1D9}"/>
              </a:ext>
            </a:extLst>
          </p:cNvPr>
          <p:cNvSpPr>
            <a:spLocks noGrp="1"/>
          </p:cNvSpPr>
          <p:nvPr>
            <p:ph idx="1"/>
          </p:nvPr>
        </p:nvSpPr>
        <p:spPr>
          <a:xfrm>
            <a:off x="841248" y="3502152"/>
            <a:ext cx="10506456" cy="2670048"/>
          </a:xfrm>
        </p:spPr>
        <p:txBody>
          <a:bodyPr>
            <a:normAutofit/>
          </a:bodyPr>
          <a:lstStyle/>
          <a:p>
            <a:pPr marL="0" indent="0">
              <a:buNone/>
            </a:pPr>
            <a:endParaRPr lang="en-US" sz="2000" dirty="0"/>
          </a:p>
          <a:p>
            <a:pPr marL="0" indent="0">
              <a:buNone/>
            </a:pPr>
            <a:endParaRPr lang="en-US" sz="2000" dirty="0"/>
          </a:p>
        </p:txBody>
      </p:sp>
      <p:sp>
        <p:nvSpPr>
          <p:cNvPr id="4" name="Slide Number Placeholder 3">
            <a:extLst>
              <a:ext uri="{FF2B5EF4-FFF2-40B4-BE49-F238E27FC236}">
                <a16:creationId xmlns:a16="http://schemas.microsoft.com/office/drawing/2014/main" id="{5D870553-F718-7E8C-115C-B2E587BF08F1}"/>
              </a:ext>
            </a:extLst>
          </p:cNvPr>
          <p:cNvSpPr>
            <a:spLocks noGrp="1"/>
          </p:cNvSpPr>
          <p:nvPr>
            <p:ph type="sldNum" sz="quarter" idx="12"/>
          </p:nvPr>
        </p:nvSpPr>
        <p:spPr/>
        <p:txBody>
          <a:bodyPr/>
          <a:lstStyle/>
          <a:p>
            <a:fld id="{8EE1E299-ECE8-4C5F-8245-07A8BACAE433}" type="slidenum">
              <a:rPr lang="en-US" smtClean="0"/>
              <a:t>47</a:t>
            </a:fld>
            <a:endParaRPr lang="en-US"/>
          </a:p>
        </p:txBody>
      </p:sp>
    </p:spTree>
    <p:extLst>
      <p:ext uri="{BB962C8B-B14F-4D97-AF65-F5344CB8AC3E}">
        <p14:creationId xmlns:p14="http://schemas.microsoft.com/office/powerpoint/2010/main" val="1453415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997"/>
            <a:ext cx="8229600" cy="1127458"/>
          </a:xfrm>
        </p:spPr>
        <p:txBody>
          <a:bodyPr>
            <a:normAutofit fontScale="90000"/>
          </a:bodyPr>
          <a:lstStyle/>
          <a:p>
            <a:br>
              <a:rPr lang="en-US" sz="3200" dirty="0">
                <a:solidFill>
                  <a:schemeClr val="accent1"/>
                </a:solidFill>
              </a:rPr>
            </a:br>
            <a:r>
              <a:rPr lang="en-US" sz="4000" cap="small" dirty="0">
                <a:solidFill>
                  <a:srgbClr val="002060"/>
                </a:solidFill>
              </a:rPr>
              <a:t>Scrutinize any Foreign Notary Provisions – </a:t>
            </a:r>
            <a:br>
              <a:rPr lang="en-US" sz="4000" cap="small" dirty="0">
                <a:solidFill>
                  <a:srgbClr val="002060"/>
                </a:solidFill>
              </a:rPr>
            </a:br>
            <a:r>
              <a:rPr lang="en-US" sz="4000" cap="small" dirty="0">
                <a:solidFill>
                  <a:srgbClr val="002060"/>
                </a:solidFill>
              </a:rPr>
              <a:t>Example California Notary </a:t>
            </a:r>
          </a:p>
        </p:txBody>
      </p:sp>
      <p:sp>
        <p:nvSpPr>
          <p:cNvPr id="3" name="Text Placeholder 2"/>
          <p:cNvSpPr>
            <a:spLocks noGrp="1"/>
          </p:cNvSpPr>
          <p:nvPr>
            <p:ph type="body" idx="1"/>
          </p:nvPr>
        </p:nvSpPr>
        <p:spPr>
          <a:xfrm>
            <a:off x="1981200" y="1245439"/>
            <a:ext cx="4040188" cy="659562"/>
          </a:xfrm>
        </p:spPr>
        <p:txBody>
          <a:bodyPr>
            <a:normAutofit/>
          </a:bodyPr>
          <a:lstStyle/>
          <a:p>
            <a:r>
              <a:rPr lang="en-US" dirty="0"/>
              <a:t>	</a:t>
            </a:r>
          </a:p>
        </p:txBody>
      </p:sp>
      <p:sp>
        <p:nvSpPr>
          <p:cNvPr id="4" name="Content Placeholder 3"/>
          <p:cNvSpPr>
            <a:spLocks noGrp="1"/>
          </p:cNvSpPr>
          <p:nvPr>
            <p:ph sz="half" idx="2"/>
          </p:nvPr>
        </p:nvSpPr>
        <p:spPr/>
        <p:txBody>
          <a:bodyPr>
            <a:normAutofit fontScale="77500" lnSpcReduction="20000"/>
          </a:bodyPr>
          <a:lstStyle/>
          <a:p>
            <a:r>
              <a:rPr lang="en-US" dirty="0"/>
              <a:t>Massachusetts:</a:t>
            </a:r>
          </a:p>
          <a:p>
            <a:endParaRPr lang="en-US" dirty="0"/>
          </a:p>
          <a:p>
            <a:pPr marL="0" indent="0">
              <a:buNone/>
            </a:pPr>
            <a:r>
              <a:rPr lang="en-US" dirty="0"/>
              <a:t>On this 1</a:t>
            </a:r>
            <a:r>
              <a:rPr lang="en-US" baseline="30000" dirty="0"/>
              <a:t>st</a:t>
            </a:r>
            <a:r>
              <a:rPr lang="en-US" dirty="0"/>
              <a:t> day of January, 2020, before me, the undersigned notary public, personally appeared Charles Smith (name of document signer), proved to me through satisfactory evidence of identification, which were _______________________, to be the person whose name is signed on the preceding or attached document, and </a:t>
            </a:r>
            <a:r>
              <a:rPr lang="en-US" b="1" dirty="0"/>
              <a:t>acknowledged to me that (he) (she) signed it voluntarily for its stated purpose</a:t>
            </a:r>
            <a:r>
              <a:rPr lang="en-US" dirty="0"/>
              <a:t>.</a:t>
            </a:r>
          </a:p>
          <a:p>
            <a:endParaRPr lang="en-US" dirty="0"/>
          </a:p>
        </p:txBody>
      </p:sp>
      <p:sp>
        <p:nvSpPr>
          <p:cNvPr id="5" name="Text Placeholder 4"/>
          <p:cNvSpPr>
            <a:spLocks noGrp="1"/>
          </p:cNvSpPr>
          <p:nvPr>
            <p:ph type="body" sz="quarter" idx="3"/>
          </p:nvPr>
        </p:nvSpPr>
        <p:spPr>
          <a:xfrm>
            <a:off x="6169026" y="1245439"/>
            <a:ext cx="4041775" cy="929437"/>
          </a:xfrm>
        </p:spPr>
        <p:txBody>
          <a:bodyPr>
            <a:normAutofit fontScale="55000" lnSpcReduction="20000"/>
          </a:bodyPr>
          <a:lstStyle/>
          <a:p>
            <a:r>
              <a:rPr lang="en-US" dirty="0"/>
              <a:t>A Notary Public or other officer completing this certificate verifies only the identity of the individual who signed the document to which this certificate is attached, and not the truthfulness, accuracy, or validity of that document.</a:t>
            </a:r>
          </a:p>
        </p:txBody>
      </p:sp>
      <p:sp>
        <p:nvSpPr>
          <p:cNvPr id="6" name="Content Placeholder 5"/>
          <p:cNvSpPr>
            <a:spLocks noGrp="1"/>
          </p:cNvSpPr>
          <p:nvPr>
            <p:ph sz="quarter" idx="4"/>
          </p:nvPr>
        </p:nvSpPr>
        <p:spPr/>
        <p:txBody>
          <a:bodyPr>
            <a:normAutofit fontScale="77500" lnSpcReduction="20000"/>
          </a:bodyPr>
          <a:lstStyle/>
          <a:p>
            <a:r>
              <a:rPr lang="en-US" dirty="0"/>
              <a:t>On 1/1/2020 before me, Julianne Jones, personally appeared Charles Smith who provided to me on the basis of satisfactory evidence to the be person(s) whose name(s) is/are subscribed to the within instrument and acknowledged to me that he/she/they executed the same in his/her/their authorized capacity(</a:t>
            </a:r>
            <a:r>
              <a:rPr lang="en-US" dirty="0" err="1"/>
              <a:t>ies</a:t>
            </a:r>
            <a:r>
              <a:rPr lang="en-US" dirty="0"/>
              <a:t>) and that his/her/their signature(s) on the instrument the person(s), or the entity upon behalf of which the person(s) acted, executed the instrument.</a:t>
            </a:r>
          </a:p>
        </p:txBody>
      </p:sp>
      <p:pic>
        <p:nvPicPr>
          <p:cNvPr id="8194" name="Picture 2" descr="C:\Users\mabosr1.FNFGLOBAL\AppData\Local\Microsoft\Windows\Temporary Internet Files\Content.IE5\3X4BQXFN\MC90029716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82105" y="274639"/>
            <a:ext cx="907542" cy="8485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6001" y="1398970"/>
            <a:ext cx="1098005" cy="1060673"/>
          </a:xfrm>
          <a:prstGeom prst="rect">
            <a:avLst/>
          </a:prstGeom>
        </p:spPr>
      </p:pic>
      <p:sp>
        <p:nvSpPr>
          <p:cNvPr id="7" name="Slide Number Placeholder 6">
            <a:extLst>
              <a:ext uri="{FF2B5EF4-FFF2-40B4-BE49-F238E27FC236}">
                <a16:creationId xmlns:a16="http://schemas.microsoft.com/office/drawing/2014/main" id="{5907F939-808C-096F-9582-E3478982B7BA}"/>
              </a:ext>
            </a:extLst>
          </p:cNvPr>
          <p:cNvSpPr>
            <a:spLocks noGrp="1"/>
          </p:cNvSpPr>
          <p:nvPr>
            <p:ph type="sldNum" sz="quarter" idx="12"/>
          </p:nvPr>
        </p:nvSpPr>
        <p:spPr/>
        <p:txBody>
          <a:bodyPr/>
          <a:lstStyle/>
          <a:p>
            <a:fld id="{E9CA7AE6-6158-4AFE-B2A7-A1BB674424D5}" type="slidenum">
              <a:rPr lang="en-US" smtClean="0"/>
              <a:t>48</a:t>
            </a:fld>
            <a:endParaRPr lang="en-US"/>
          </a:p>
        </p:txBody>
      </p:sp>
    </p:spTree>
    <p:extLst>
      <p:ext uri="{BB962C8B-B14F-4D97-AF65-F5344CB8AC3E}">
        <p14:creationId xmlns:p14="http://schemas.microsoft.com/office/powerpoint/2010/main" val="2422098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Formulas on a background">
            <a:extLst>
              <a:ext uri="{FF2B5EF4-FFF2-40B4-BE49-F238E27FC236}">
                <a16:creationId xmlns:a16="http://schemas.microsoft.com/office/drawing/2014/main" id="{B7A70E52-B452-5010-678F-8FE589327ABC}"/>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5854" r="-1" b="19126"/>
          <a:stretch/>
        </p:blipFill>
        <p:spPr>
          <a:xfrm>
            <a:off x="20" y="10"/>
            <a:ext cx="12188930" cy="6857990"/>
          </a:xfrm>
          <a:prstGeom prst="rect">
            <a:avLst/>
          </a:prstGeom>
        </p:spPr>
      </p:pic>
      <p:sp>
        <p:nvSpPr>
          <p:cNvPr id="2" name="Title 1">
            <a:extLst>
              <a:ext uri="{FF2B5EF4-FFF2-40B4-BE49-F238E27FC236}">
                <a16:creationId xmlns:a16="http://schemas.microsoft.com/office/drawing/2014/main" id="{3EF76EC2-6502-5C91-3576-784FBF462B66}"/>
              </a:ext>
            </a:extLst>
          </p:cNvPr>
          <p:cNvSpPr>
            <a:spLocks noGrp="1"/>
          </p:cNvSpPr>
          <p:nvPr>
            <p:ph type="ctrTitle"/>
          </p:nvPr>
        </p:nvSpPr>
        <p:spPr>
          <a:xfrm>
            <a:off x="1524000" y="1122363"/>
            <a:ext cx="9144000" cy="3063240"/>
          </a:xfrm>
        </p:spPr>
        <p:txBody>
          <a:bodyPr>
            <a:normAutofit/>
          </a:bodyPr>
          <a:lstStyle/>
          <a:p>
            <a:r>
              <a:rPr lang="en-US" sz="6600">
                <a:solidFill>
                  <a:schemeClr val="bg1"/>
                </a:solidFill>
              </a:rPr>
              <a:t>Fractional Interests</a:t>
            </a:r>
          </a:p>
        </p:txBody>
      </p:sp>
      <p:sp>
        <p:nvSpPr>
          <p:cNvPr id="3" name="Subtitle 2">
            <a:extLst>
              <a:ext uri="{FF2B5EF4-FFF2-40B4-BE49-F238E27FC236}">
                <a16:creationId xmlns:a16="http://schemas.microsoft.com/office/drawing/2014/main" id="{DBE7B789-6919-86B7-8359-10D98C2697D6}"/>
              </a:ext>
            </a:extLst>
          </p:cNvPr>
          <p:cNvSpPr>
            <a:spLocks noGrp="1"/>
          </p:cNvSpPr>
          <p:nvPr>
            <p:ph type="subTitle" idx="1"/>
          </p:nvPr>
        </p:nvSpPr>
        <p:spPr>
          <a:xfrm>
            <a:off x="1527048" y="4599432"/>
            <a:ext cx="9144000" cy="1536192"/>
          </a:xfrm>
        </p:spPr>
        <p:txBody>
          <a:bodyPr>
            <a:normAutofit/>
          </a:bodyPr>
          <a:lstStyle/>
          <a:p>
            <a:pPr marL="342900" indent="-342900">
              <a:buFont typeface="Arial" panose="020B0604020202020204" pitchFamily="34" charset="0"/>
              <a:buChar char="•"/>
            </a:pPr>
            <a:r>
              <a:rPr lang="en-US" sz="2000">
                <a:solidFill>
                  <a:schemeClr val="bg1"/>
                </a:solidFill>
              </a:rPr>
              <a:t>Make sure they add up to 100, otherwise the Grantor will be retaining an interest.</a:t>
            </a:r>
          </a:p>
          <a:p>
            <a:pPr marL="342900" indent="-342900">
              <a:buFont typeface="Arial" panose="020B0604020202020204" pitchFamily="34" charset="0"/>
              <a:buChar char="•"/>
            </a:pPr>
            <a:r>
              <a:rPr lang="en-US" sz="2000">
                <a:solidFill>
                  <a:schemeClr val="bg1"/>
                </a:solidFill>
              </a:rPr>
              <a:t>If you are deeding all your interest do not put the percentage interest in the grant clause.  If you do put it in make sure it is clear you are are deeding all of your ¼ interest and not ¼ of your ¼ interest. </a:t>
            </a:r>
          </a:p>
        </p:txBody>
      </p:sp>
      <p:sp>
        <p:nvSpPr>
          <p:cNvPr id="3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48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5BF14DC-8D4B-6F8E-6F84-208738AFC2EA}"/>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pPr algn="l" defTabSz="914400"/>
            <a:r>
              <a:rPr lang="en-US" sz="2800" b="1" kern="1200">
                <a:solidFill>
                  <a:schemeClr val="tx1"/>
                </a:solidFill>
                <a:latin typeface="+mj-lt"/>
                <a:ea typeface="+mj-ea"/>
                <a:cs typeface="+mj-cs"/>
              </a:rPr>
              <a:t>What if there is a problem with the </a:t>
            </a:r>
            <a:r>
              <a:rPr lang="en-US" sz="2800" b="1" kern="1200">
                <a:solidFill>
                  <a:schemeClr val="tx1"/>
                </a:solidFill>
                <a:effectLst/>
                <a:latin typeface="+mj-lt"/>
                <a:ea typeface="+mj-ea"/>
                <a:cs typeface="+mj-cs"/>
              </a:rPr>
              <a:t>Trustee Certificate Pursuant to M.G.L. c. 184, § 35 that is already </a:t>
            </a:r>
            <a:r>
              <a:rPr lang="en-US" sz="2800" b="1" kern="1200">
                <a:solidFill>
                  <a:schemeClr val="tx1"/>
                </a:solidFill>
                <a:latin typeface="+mj-lt"/>
                <a:ea typeface="+mj-ea"/>
                <a:cs typeface="+mj-cs"/>
              </a:rPr>
              <a:t>on record?</a:t>
            </a:r>
            <a:br>
              <a:rPr lang="en-US" sz="2800" kern="1200">
                <a:solidFill>
                  <a:schemeClr val="tx1"/>
                </a:solidFill>
                <a:latin typeface="+mj-lt"/>
                <a:ea typeface="+mj-ea"/>
                <a:cs typeface="+mj-cs"/>
              </a:rPr>
            </a:br>
            <a:endParaRPr lang="en-US" sz="2800" kern="1200">
              <a:solidFill>
                <a:schemeClr val="tx1"/>
              </a:solidFill>
              <a:latin typeface="+mj-lt"/>
              <a:ea typeface="+mj-ea"/>
              <a:cs typeface="+mj-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ubtitle 2">
            <a:extLst>
              <a:ext uri="{FF2B5EF4-FFF2-40B4-BE49-F238E27FC236}">
                <a16:creationId xmlns:a16="http://schemas.microsoft.com/office/drawing/2014/main" id="{0C74F505-CA92-D7C4-A2D4-BD5427517944}"/>
              </a:ext>
            </a:extLst>
          </p:cNvPr>
          <p:cNvSpPr>
            <a:spLocks noGrp="1"/>
          </p:cNvSpPr>
          <p:nvPr>
            <p:ph type="subTitle" idx="1"/>
          </p:nvPr>
        </p:nvSpPr>
        <p:spPr>
          <a:xfrm>
            <a:off x="838200" y="1825625"/>
            <a:ext cx="10515600" cy="4351338"/>
          </a:xfrm>
        </p:spPr>
        <p:txBody>
          <a:bodyPr vert="horz" lIns="91440" tIns="45720" rIns="91440" bIns="45720" rtlCol="0">
            <a:normAutofit/>
          </a:bodyPr>
          <a:lstStyle/>
          <a:p>
            <a:pPr marL="285750" indent="-228600" algn="l" defTabSz="914400">
              <a:buFont typeface="Arial" panose="020B0604020202020204" pitchFamily="34" charset="0"/>
              <a:buChar char="•"/>
            </a:pPr>
            <a:r>
              <a:rPr lang="en-US" sz="2000" dirty="0"/>
              <a:t>Record a new section 35 certificate executed by the trustee of record.  </a:t>
            </a:r>
          </a:p>
          <a:p>
            <a:pPr marL="285750" indent="-228600" algn="l" defTabSz="914400">
              <a:buFont typeface="Arial" panose="020B0604020202020204" pitchFamily="34" charset="0"/>
              <a:buChar char="•"/>
            </a:pPr>
            <a:r>
              <a:rPr lang="en-US" sz="2000" dirty="0"/>
              <a:t>What if the trustee of record is dead and there are no successor trustees named in the record certificate?</a:t>
            </a:r>
          </a:p>
          <a:p>
            <a:pPr marL="1314450" lvl="3" indent="-228600" algn="l" defTabSz="914400">
              <a:buFont typeface="Arial" panose="020B0604020202020204" pitchFamily="34" charset="0"/>
              <a:buChar char="•"/>
            </a:pPr>
            <a:r>
              <a:rPr lang="en-US" sz="2000" dirty="0"/>
              <a:t>Review the Trust and determine who the named successor trustee is or how one is appointed.</a:t>
            </a:r>
          </a:p>
          <a:p>
            <a:pPr marL="1314450" lvl="3" indent="-228600" algn="l" defTabSz="914400">
              <a:buFont typeface="Arial" panose="020B0604020202020204" pitchFamily="34" charset="0"/>
              <a:buChar char="•"/>
            </a:pPr>
            <a:r>
              <a:rPr lang="en-US" sz="2000" dirty="0"/>
              <a:t>Establish the successor trustee of record, </a:t>
            </a:r>
            <a:r>
              <a:rPr kumimoji="0" lang="en-US" sz="2000" b="0" i="1" u="none" strike="noStrike" cap="none" spc="0" normalizeH="0" baseline="0" noProof="0" dirty="0">
                <a:ln>
                  <a:noFill/>
                </a:ln>
                <a:effectLst/>
                <a:uLnTx/>
                <a:uFillTx/>
              </a:rPr>
              <a:t>See REBA Title Standard 68,</a:t>
            </a:r>
            <a:r>
              <a:rPr lang="en-US" sz="2000" i="1" dirty="0"/>
              <a:t> </a:t>
            </a:r>
            <a:r>
              <a:rPr lang="en-US" sz="2000" dirty="0"/>
              <a:t>by recording:</a:t>
            </a:r>
          </a:p>
          <a:p>
            <a:pPr marL="1657350" lvl="4" indent="-228600" algn="l" defTabSz="914400">
              <a:buFont typeface="Arial" panose="020B0604020202020204" pitchFamily="34" charset="0"/>
              <a:buChar char="•"/>
            </a:pPr>
            <a:r>
              <a:rPr lang="en-US" sz="2000" dirty="0"/>
              <a:t> the whole Trust</a:t>
            </a:r>
          </a:p>
          <a:p>
            <a:pPr marL="1657350" lvl="4" indent="-228600" algn="l" defTabSz="914400">
              <a:buFont typeface="Arial" panose="020B0604020202020204" pitchFamily="34" charset="0"/>
              <a:buChar char="•"/>
            </a:pPr>
            <a:r>
              <a:rPr lang="en-US" sz="2000" dirty="0"/>
              <a:t>A trustee certificate executed by the successor trustee or affidavit along with a </a:t>
            </a:r>
            <a:r>
              <a:rPr lang="en-US" sz="2000" dirty="0" err="1"/>
              <a:t>M.G.L.c</a:t>
            </a:r>
            <a:r>
              <a:rPr lang="en-US" sz="2000" dirty="0"/>
              <a:t>. 183 </a:t>
            </a:r>
            <a:r>
              <a:rPr lang="en-US" sz="2000" dirty="0">
                <a:effectLst/>
              </a:rPr>
              <a:t>§ 5B Affidavit by an attorney or independent person familiar with the affairs of the Trust certifying to appointment of the successor trustee.</a:t>
            </a:r>
          </a:p>
          <a:p>
            <a:pPr marL="1657350" lvl="4" indent="-228600" algn="l" defTabSz="914400">
              <a:buFont typeface="Arial" panose="020B0604020202020204" pitchFamily="34" charset="0"/>
              <a:buChar char="•"/>
            </a:pPr>
            <a:r>
              <a:rPr lang="en-US" sz="2000" dirty="0"/>
              <a:t>A trustee certificate pursuant to M.G. L. c. 203E, </a:t>
            </a:r>
            <a:r>
              <a:rPr kumimoji="0" lang="en-US" sz="2000" i="0" u="none" strike="noStrike" cap="none" spc="0" normalizeH="0" baseline="0" noProof="0" dirty="0">
                <a:ln>
                  <a:noFill/>
                </a:ln>
                <a:effectLst/>
                <a:uLnTx/>
                <a:uFillTx/>
              </a:rPr>
              <a:t>§ 1013 executed by the person established to be the successor trustee.  The 203E, § 1013 must contain the excerpts of the trust establishing the trusteeship and any required documents must be recorded either attached to or along with the certificate. </a:t>
            </a:r>
            <a:endParaRPr lang="en-US" sz="2000" dirty="0"/>
          </a:p>
          <a:p>
            <a:pPr marL="2000250" lvl="5" indent="-228600" algn="l" defTabSz="914400">
              <a:buFont typeface="Arial" panose="020B0604020202020204" pitchFamily="34" charset="0"/>
              <a:buChar char="•"/>
            </a:pPr>
            <a:endParaRPr lang="en-US" sz="2000" dirty="0"/>
          </a:p>
          <a:p>
            <a:pPr indent="-228600" algn="l" defTabSz="914400">
              <a:buFont typeface="Arial" panose="020B0604020202020204" pitchFamily="34" charset="0"/>
              <a:buChar char="•"/>
            </a:pPr>
            <a:endParaRPr lang="en-US" dirty="0"/>
          </a:p>
          <a:p>
            <a:pPr indent="-228600" algn="l" defTabSz="9144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93F0AAAB-53C1-E4F6-6666-6DC3B160FE30}"/>
              </a:ext>
            </a:extLst>
          </p:cNvPr>
          <p:cNvSpPr>
            <a:spLocks noGrp="1"/>
          </p:cNvSpPr>
          <p:nvPr>
            <p:ph type="sldNum" sz="quarter" idx="12"/>
          </p:nvPr>
        </p:nvSpPr>
        <p:spPr/>
        <p:txBody>
          <a:bodyPr/>
          <a:lstStyle/>
          <a:p>
            <a:fld id="{8EE1E299-ECE8-4C5F-8245-07A8BACAE433}" type="slidenum">
              <a:rPr lang="en-US" smtClean="0"/>
              <a:t>5</a:t>
            </a:fld>
            <a:endParaRPr lang="en-US"/>
          </a:p>
        </p:txBody>
      </p:sp>
    </p:spTree>
    <p:extLst>
      <p:ext uri="{BB962C8B-B14F-4D97-AF65-F5344CB8AC3E}">
        <p14:creationId xmlns:p14="http://schemas.microsoft.com/office/powerpoint/2010/main" val="1895192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209FE012-FF59-42B8-9E24-2ADF0BB05E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598763"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9600DA-F251-4959-924C-219A2A617B84}"/>
              </a:ext>
            </a:extLst>
          </p:cNvPr>
          <p:cNvSpPr>
            <a:spLocks noGrp="1"/>
          </p:cNvSpPr>
          <p:nvPr>
            <p:ph type="ctrTitle"/>
          </p:nvPr>
        </p:nvSpPr>
        <p:spPr>
          <a:xfrm>
            <a:off x="1166648" y="679927"/>
            <a:ext cx="5064470" cy="2270664"/>
          </a:xfrm>
        </p:spPr>
        <p:txBody>
          <a:bodyPr vert="horz" lIns="91440" tIns="45720" rIns="91440" bIns="45720" rtlCol="0" anchor="ctr">
            <a:normAutofit/>
          </a:bodyPr>
          <a:lstStyle/>
          <a:p>
            <a:pPr algn="l"/>
            <a:r>
              <a:rPr lang="en-US" sz="4400" b="1" kern="1200">
                <a:solidFill>
                  <a:schemeClr val="tx1"/>
                </a:solidFill>
                <a:latin typeface="+mj-lt"/>
                <a:ea typeface="+mj-ea"/>
                <a:cs typeface="+mj-cs"/>
              </a:rPr>
              <a:t>LAND COURT MEMORANDUM</a:t>
            </a:r>
          </a:p>
        </p:txBody>
      </p:sp>
      <p:sp>
        <p:nvSpPr>
          <p:cNvPr id="80" name="Rectangle 79">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2" name="Group 81">
            <a:extLst>
              <a:ext uri="{FF2B5EF4-FFF2-40B4-BE49-F238E27FC236}">
                <a16:creationId xmlns:a16="http://schemas.microsoft.com/office/drawing/2014/main" id="{537B7F17-6743-434B-B741-1EB675A75F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83" name="Rectangle 64">
              <a:extLst>
                <a:ext uri="{FF2B5EF4-FFF2-40B4-BE49-F238E27FC236}">
                  <a16:creationId xmlns:a16="http://schemas.microsoft.com/office/drawing/2014/main" id="{05A3412B-D8E9-4E4B-9551-5463657894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Rectangle 66">
              <a:extLst>
                <a:ext uri="{FF2B5EF4-FFF2-40B4-BE49-F238E27FC236}">
                  <a16:creationId xmlns:a16="http://schemas.microsoft.com/office/drawing/2014/main" id="{5AC3E708-71BD-43DC-BC99-52C7A02926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64">
              <a:extLst>
                <a:ext uri="{FF2B5EF4-FFF2-40B4-BE49-F238E27FC236}">
                  <a16:creationId xmlns:a16="http://schemas.microsoft.com/office/drawing/2014/main" id="{00DC58E1-87CF-4AB8-9BB6-B38894E545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66">
              <a:extLst>
                <a:ext uri="{FF2B5EF4-FFF2-40B4-BE49-F238E27FC236}">
                  <a16:creationId xmlns:a16="http://schemas.microsoft.com/office/drawing/2014/main" id="{5251B7BE-4EA7-4E17-9AA6-45CCA21B8B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64">
              <a:extLst>
                <a:ext uri="{FF2B5EF4-FFF2-40B4-BE49-F238E27FC236}">
                  <a16:creationId xmlns:a16="http://schemas.microsoft.com/office/drawing/2014/main" id="{3FD399D7-39CA-4DF8-8D70-AC5DCD1DA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ctangle 66">
              <a:extLst>
                <a:ext uri="{FF2B5EF4-FFF2-40B4-BE49-F238E27FC236}">
                  <a16:creationId xmlns:a16="http://schemas.microsoft.com/office/drawing/2014/main" id="{435B5AE2-3B48-4498-9FE8-068123183D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64">
              <a:extLst>
                <a:ext uri="{FF2B5EF4-FFF2-40B4-BE49-F238E27FC236}">
                  <a16:creationId xmlns:a16="http://schemas.microsoft.com/office/drawing/2014/main" id="{693EA389-4567-4185-BF36-5FE82A8C0E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ctangle 66">
              <a:extLst>
                <a:ext uri="{FF2B5EF4-FFF2-40B4-BE49-F238E27FC236}">
                  <a16:creationId xmlns:a16="http://schemas.microsoft.com/office/drawing/2014/main" id="{34867904-BE35-4AE1-B2E9-F65EBB486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64">
              <a:extLst>
                <a:ext uri="{FF2B5EF4-FFF2-40B4-BE49-F238E27FC236}">
                  <a16:creationId xmlns:a16="http://schemas.microsoft.com/office/drawing/2014/main" id="{5981E278-B931-40D2-AB06-3E3202E85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Rectangle 66">
              <a:extLst>
                <a:ext uri="{FF2B5EF4-FFF2-40B4-BE49-F238E27FC236}">
                  <a16:creationId xmlns:a16="http://schemas.microsoft.com/office/drawing/2014/main" id="{911B15C5-8707-477D-84D8-EF15CE7AF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64">
              <a:extLst>
                <a:ext uri="{FF2B5EF4-FFF2-40B4-BE49-F238E27FC236}">
                  <a16:creationId xmlns:a16="http://schemas.microsoft.com/office/drawing/2014/main" id="{5A2801AD-29DB-4B2E-807A-129C49615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Rectangle 66">
              <a:extLst>
                <a:ext uri="{FF2B5EF4-FFF2-40B4-BE49-F238E27FC236}">
                  <a16:creationId xmlns:a16="http://schemas.microsoft.com/office/drawing/2014/main" id="{9E629D16-4E4D-481A-B152-7E23E9A42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64">
              <a:extLst>
                <a:ext uri="{FF2B5EF4-FFF2-40B4-BE49-F238E27FC236}">
                  <a16:creationId xmlns:a16="http://schemas.microsoft.com/office/drawing/2014/main" id="{EECF4363-A52C-49E0-BFAF-9FF88EC57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66">
              <a:extLst>
                <a:ext uri="{FF2B5EF4-FFF2-40B4-BE49-F238E27FC236}">
                  <a16:creationId xmlns:a16="http://schemas.microsoft.com/office/drawing/2014/main" id="{2C7F0D09-1F15-4162-98A1-517313E5E9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64">
              <a:extLst>
                <a:ext uri="{FF2B5EF4-FFF2-40B4-BE49-F238E27FC236}">
                  <a16:creationId xmlns:a16="http://schemas.microsoft.com/office/drawing/2014/main" id="{096CD3B1-B224-4F9F-AFBF-C0E1E35983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66">
              <a:extLst>
                <a:ext uri="{FF2B5EF4-FFF2-40B4-BE49-F238E27FC236}">
                  <a16:creationId xmlns:a16="http://schemas.microsoft.com/office/drawing/2014/main" id="{5C66E228-224C-4DC5-A49E-2148C371D5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64">
              <a:extLst>
                <a:ext uri="{FF2B5EF4-FFF2-40B4-BE49-F238E27FC236}">
                  <a16:creationId xmlns:a16="http://schemas.microsoft.com/office/drawing/2014/main" id="{790BF835-4045-4976-92E7-992B63932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ctangle 66">
              <a:extLst>
                <a:ext uri="{FF2B5EF4-FFF2-40B4-BE49-F238E27FC236}">
                  <a16:creationId xmlns:a16="http://schemas.microsoft.com/office/drawing/2014/main" id="{5937B942-101B-478C-BD40-F482A01FA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Rectangle 64">
              <a:extLst>
                <a:ext uri="{FF2B5EF4-FFF2-40B4-BE49-F238E27FC236}">
                  <a16:creationId xmlns:a16="http://schemas.microsoft.com/office/drawing/2014/main" id="{34272CF3-29A3-4132-883E-E4B4A62DA3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Rectangle 66">
              <a:extLst>
                <a:ext uri="{FF2B5EF4-FFF2-40B4-BE49-F238E27FC236}">
                  <a16:creationId xmlns:a16="http://schemas.microsoft.com/office/drawing/2014/main" id="{50100215-A65C-491F-A54C-C65AD0B50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0" name="Graphic 39" descr="Bank">
            <a:extLst>
              <a:ext uri="{FF2B5EF4-FFF2-40B4-BE49-F238E27FC236}">
                <a16:creationId xmlns:a16="http://schemas.microsoft.com/office/drawing/2014/main" id="{75EA90C3-B3EE-0E7C-F030-29FD2E40A6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6672" y="237067"/>
            <a:ext cx="2826720" cy="2826720"/>
          </a:xfrm>
          <a:prstGeom prst="rect">
            <a:avLst/>
          </a:prstGeom>
        </p:spPr>
      </p:pic>
      <p:sp>
        <p:nvSpPr>
          <p:cNvPr id="104" name="Rectangle 103">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8A860F3F-8166-4586-B67D-DC7ABA3306BA}"/>
              </a:ext>
            </a:extLst>
          </p:cNvPr>
          <p:cNvSpPr>
            <a:spLocks noGrp="1"/>
          </p:cNvSpPr>
          <p:nvPr>
            <p:ph type="subTitle" idx="1"/>
          </p:nvPr>
        </p:nvSpPr>
        <p:spPr>
          <a:xfrm>
            <a:off x="1056087" y="3498139"/>
            <a:ext cx="10350062" cy="3026004"/>
          </a:xfrm>
        </p:spPr>
        <p:txBody>
          <a:bodyPr vert="horz" lIns="91440" tIns="45720" rIns="91440" bIns="45720" rtlCol="0" anchor="ctr">
            <a:normAutofit lnSpcReduction="10000"/>
          </a:bodyPr>
          <a:lstStyle/>
          <a:p>
            <a:pPr indent="-228600" algn="l">
              <a:buFont typeface="Arial" panose="020B0604020202020204" pitchFamily="34" charset="0"/>
              <a:buChar char="•"/>
            </a:pPr>
            <a:endParaRPr lang="en-US" sz="2100" i="1" dirty="0">
              <a:effectLst/>
            </a:endParaRPr>
          </a:p>
          <a:p>
            <a:pPr algn="l"/>
            <a:r>
              <a:rPr lang="en-US" i="1" dirty="0">
                <a:effectLst/>
              </a:rPr>
              <a:t>Accordingly, acknowledged documents used in connection with the conveyance of registered land in Massachusetts – whether notarized within the Commonwealth of Massachusetts or another state – must use a form of acknowledgment that conforms substantially with the statutory form language set forth in c. 222 § 15(b), which includes an acknowledgment that the document was signed voluntarily for its stated purpose.</a:t>
            </a:r>
          </a:p>
          <a:p>
            <a:pPr algn="l"/>
            <a:br>
              <a:rPr lang="en-US" sz="2100" dirty="0"/>
            </a:br>
            <a:endParaRPr lang="en-US" sz="2100" dirty="0"/>
          </a:p>
        </p:txBody>
      </p:sp>
      <p:sp>
        <p:nvSpPr>
          <p:cNvPr id="4" name="Slide Number Placeholder 3">
            <a:extLst>
              <a:ext uri="{FF2B5EF4-FFF2-40B4-BE49-F238E27FC236}">
                <a16:creationId xmlns:a16="http://schemas.microsoft.com/office/drawing/2014/main" id="{418C70D5-F6EE-0447-4E43-21991E6D79D2}"/>
              </a:ext>
            </a:extLst>
          </p:cNvPr>
          <p:cNvSpPr>
            <a:spLocks noGrp="1"/>
          </p:cNvSpPr>
          <p:nvPr>
            <p:ph type="sldNum" sz="quarter" idx="12"/>
          </p:nvPr>
        </p:nvSpPr>
        <p:spPr/>
        <p:txBody>
          <a:bodyPr/>
          <a:lstStyle/>
          <a:p>
            <a:fld id="{0A37CAB8-567C-44D9-83C6-9594D087BDAD}" type="slidenum">
              <a:rPr lang="en-US" smtClean="0"/>
              <a:t>50</a:t>
            </a:fld>
            <a:endParaRPr lang="en-US"/>
          </a:p>
        </p:txBody>
      </p:sp>
    </p:spTree>
    <p:extLst>
      <p:ext uri="{BB962C8B-B14F-4D97-AF65-F5344CB8AC3E}">
        <p14:creationId xmlns:p14="http://schemas.microsoft.com/office/powerpoint/2010/main" val="3896638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397BC6-AA4E-4A49-8F4D-E1F43F25D1CA}"/>
              </a:ext>
            </a:extLst>
          </p:cNvPr>
          <p:cNvSpPr>
            <a:spLocks noGrp="1"/>
          </p:cNvSpPr>
          <p:nvPr>
            <p:ph type="title"/>
          </p:nvPr>
        </p:nvSpPr>
        <p:spPr>
          <a:xfrm>
            <a:off x="838200" y="459863"/>
            <a:ext cx="10515600" cy="1004594"/>
          </a:xfrm>
        </p:spPr>
        <p:txBody>
          <a:bodyPr>
            <a:normAutofit/>
          </a:bodyPr>
          <a:lstStyle/>
          <a:p>
            <a:pPr algn="ctr"/>
            <a:br>
              <a:rPr lang="en-US" sz="2100">
                <a:solidFill>
                  <a:srgbClr val="FFFFFF"/>
                </a:solidFill>
              </a:rPr>
            </a:br>
            <a:r>
              <a:rPr lang="en-US" sz="2100" b="1">
                <a:solidFill>
                  <a:srgbClr val="FFFFFF"/>
                </a:solidFill>
              </a:rPr>
              <a:t>LAND COURT GUIDELINES AND MEMOS</a:t>
            </a:r>
            <a:br>
              <a:rPr lang="en-US" sz="2100">
                <a:solidFill>
                  <a:srgbClr val="FFFFFF"/>
                </a:solidFill>
              </a:rPr>
            </a:br>
            <a:endParaRPr lang="en-US" sz="2100">
              <a:solidFill>
                <a:srgbClr val="FFFFFF"/>
              </a:solidFill>
            </a:endParaRPr>
          </a:p>
        </p:txBody>
      </p:sp>
      <p:sp>
        <p:nvSpPr>
          <p:cNvPr id="70" name="Rectangle: Rounded Corners 69">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E3496360-118A-4B9C-265B-4E18C7827EB1}"/>
              </a:ext>
            </a:extLst>
          </p:cNvPr>
          <p:cNvGraphicFramePr>
            <a:graphicFrameLocks noGrp="1"/>
          </p:cNvGraphicFramePr>
          <p:nvPr>
            <p:ph idx="1"/>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AB9D7C05-1DBD-5C74-BA1C-A51C85B7B412}"/>
              </a:ext>
            </a:extLst>
          </p:cNvPr>
          <p:cNvSpPr>
            <a:spLocks noGrp="1"/>
          </p:cNvSpPr>
          <p:nvPr>
            <p:ph type="sldNum" sz="quarter" idx="12"/>
          </p:nvPr>
        </p:nvSpPr>
        <p:spPr/>
        <p:txBody>
          <a:bodyPr/>
          <a:lstStyle/>
          <a:p>
            <a:fld id="{8EE1E299-ECE8-4C5F-8245-07A8BACAE433}" type="slidenum">
              <a:rPr lang="en-US" smtClean="0"/>
              <a:t>51</a:t>
            </a:fld>
            <a:endParaRPr lang="en-US"/>
          </a:p>
        </p:txBody>
      </p:sp>
    </p:spTree>
    <p:extLst>
      <p:ext uri="{BB962C8B-B14F-4D97-AF65-F5344CB8AC3E}">
        <p14:creationId xmlns:p14="http://schemas.microsoft.com/office/powerpoint/2010/main" val="1398122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6">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n placed on top of a signature line">
            <a:extLst>
              <a:ext uri="{FF2B5EF4-FFF2-40B4-BE49-F238E27FC236}">
                <a16:creationId xmlns:a16="http://schemas.microsoft.com/office/drawing/2014/main" id="{F0D915EB-5AE5-1888-EE2E-BDE00B04D63B}"/>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b="15730"/>
          <a:stretch/>
        </p:blipFill>
        <p:spPr>
          <a:xfrm>
            <a:off x="20" y="10"/>
            <a:ext cx="12191979" cy="6857990"/>
          </a:xfrm>
          <a:prstGeom prst="rect">
            <a:avLst/>
          </a:prstGeom>
        </p:spPr>
      </p:pic>
      <p:sp>
        <p:nvSpPr>
          <p:cNvPr id="2" name="Title 1">
            <a:extLst>
              <a:ext uri="{FF2B5EF4-FFF2-40B4-BE49-F238E27FC236}">
                <a16:creationId xmlns:a16="http://schemas.microsoft.com/office/drawing/2014/main" id="{EF5626C2-FEC6-2079-B31C-BB5955F4FFB9}"/>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pPr algn="l"/>
            <a:r>
              <a:rPr lang="en-US" sz="5400" dirty="0">
                <a:solidFill>
                  <a:srgbClr val="FFFFFF"/>
                </a:solidFill>
                <a:effectLst/>
              </a:rPr>
              <a:t>Signatures			</a:t>
            </a:r>
            <a:endParaRPr lang="en-US" sz="5400" dirty="0">
              <a:solidFill>
                <a:srgbClr val="FFFFFF"/>
              </a:solidFill>
            </a:endParaRPr>
          </a:p>
        </p:txBody>
      </p:sp>
      <p:sp>
        <p:nvSpPr>
          <p:cNvPr id="38"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9181C60-8126-3AD9-4D35-A75A18589567}"/>
              </a:ext>
            </a:extLst>
          </p:cNvPr>
          <p:cNvSpPr>
            <a:spLocks noGrp="1"/>
          </p:cNvSpPr>
          <p:nvPr>
            <p:ph type="subTitle" idx="1"/>
          </p:nvPr>
        </p:nvSpPr>
        <p:spPr>
          <a:xfrm>
            <a:off x="838200" y="2004446"/>
            <a:ext cx="10515600" cy="4176897"/>
          </a:xfrm>
        </p:spPr>
        <p:txBody>
          <a:bodyPr vert="horz" lIns="91440" tIns="45720" rIns="91440" bIns="45720" rtlCol="0">
            <a:normAutofit/>
          </a:bodyPr>
          <a:lstStyle/>
          <a:p>
            <a:pPr marL="742950" marR="0" lvl="1" indent="-228600" algn="l">
              <a:spcBef>
                <a:spcPts val="0"/>
              </a:spcBef>
              <a:spcAft>
                <a:spcPts val="0"/>
              </a:spcAft>
              <a:buFont typeface="Arial" panose="020B0604020202020204" pitchFamily="34" charset="0"/>
              <a:buChar char="•"/>
            </a:pPr>
            <a:r>
              <a:rPr lang="en-US" sz="1900" dirty="0">
                <a:solidFill>
                  <a:srgbClr val="FFFFFF"/>
                </a:solidFill>
                <a:effectLst/>
              </a:rPr>
              <a:t>All grantors must </a:t>
            </a:r>
            <a:r>
              <a:rPr lang="en-US" sz="1900">
                <a:solidFill>
                  <a:srgbClr val="FFFFFF"/>
                </a:solidFill>
                <a:effectLst/>
              </a:rPr>
              <a:t>sign.</a:t>
            </a:r>
          </a:p>
          <a:p>
            <a:pPr marL="742950" marR="0" lvl="1" indent="-228600" algn="l">
              <a:spcBef>
                <a:spcPts val="0"/>
              </a:spcBef>
              <a:spcAft>
                <a:spcPts val="0"/>
              </a:spcAft>
              <a:buFont typeface="Arial" panose="020B0604020202020204" pitchFamily="34" charset="0"/>
              <a:buChar char="•"/>
            </a:pPr>
            <a:endParaRPr lang="en-US" sz="1900" dirty="0">
              <a:solidFill>
                <a:srgbClr val="FFFFFF"/>
              </a:solidFill>
              <a:effectLst/>
            </a:endParaRPr>
          </a:p>
          <a:p>
            <a:pPr marL="1143000" marR="0" lvl="2" indent="-228600" algn="l">
              <a:spcBef>
                <a:spcPts val="0"/>
              </a:spcBef>
              <a:spcAft>
                <a:spcPts val="800"/>
              </a:spcAft>
              <a:buFont typeface="Arial" panose="020B0604020202020204" pitchFamily="34" charset="0"/>
              <a:buChar char="•"/>
            </a:pPr>
            <a:r>
              <a:rPr lang="en-US" sz="1900" dirty="0">
                <a:solidFill>
                  <a:srgbClr val="FFFFFF"/>
                </a:solidFill>
                <a:effectLst/>
              </a:rPr>
              <a:t>Trustees -governed by trust as to number of trustees required to sign.</a:t>
            </a:r>
          </a:p>
          <a:p>
            <a:pPr marL="1143000" marR="0" lvl="2" indent="-228600" algn="l">
              <a:spcBef>
                <a:spcPts val="0"/>
              </a:spcBef>
              <a:spcAft>
                <a:spcPts val="800"/>
              </a:spcAft>
              <a:buFont typeface="Arial" panose="020B0604020202020204" pitchFamily="34" charset="0"/>
              <a:buChar char="•"/>
            </a:pPr>
            <a:r>
              <a:rPr lang="en-US" sz="1900" dirty="0">
                <a:solidFill>
                  <a:srgbClr val="FFFFFF"/>
                </a:solidFill>
                <a:effectLst/>
              </a:rPr>
              <a:t>LLC Deeds- by the Manager or Person Authorized to sign real estate documents as listed on the Secretary of the Commonwealth certificate of registration or by delegation as provided for by Manager Certificate certifying to vote authorizing the signatory.  The Manager’s Certificate to be recorded along with deed. M.G.L. c. 156C, §  24(c)(d), M.G.L. c. 156C, §66</a:t>
            </a:r>
          </a:p>
          <a:p>
            <a:pPr marL="1143000" marR="0" lvl="2" indent="-228600" algn="l">
              <a:spcBef>
                <a:spcPts val="0"/>
              </a:spcBef>
              <a:spcAft>
                <a:spcPts val="800"/>
              </a:spcAft>
              <a:buFont typeface="Arial" panose="020B0604020202020204" pitchFamily="34" charset="0"/>
              <a:buChar char="•"/>
            </a:pPr>
            <a:r>
              <a:rPr lang="en-US" sz="1900" dirty="0">
                <a:solidFill>
                  <a:srgbClr val="FFFFFF"/>
                </a:solidFill>
                <a:effectLst/>
              </a:rPr>
              <a:t>Deeds by corporations may be signed by The President or Vice President AND Treasurer or Assistant Treasurer or by delegation to any other corporate officer with a Corporate Secretary Certificate of action taken at a Board of Director’s meeting in which it was voted to authorize the signatory (by name or office) to so act.  The Secretary Certificate to be recorded along with the deed.  </a:t>
            </a:r>
            <a:r>
              <a:rPr lang="en-US" sz="1900" i="1" dirty="0">
                <a:solidFill>
                  <a:srgbClr val="FFFFFF"/>
                </a:solidFill>
                <a:effectLst/>
              </a:rPr>
              <a:t>See</a:t>
            </a:r>
            <a:r>
              <a:rPr lang="en-US" sz="1900" dirty="0">
                <a:solidFill>
                  <a:srgbClr val="FFFFFF"/>
                </a:solidFill>
                <a:effectLst/>
              </a:rPr>
              <a:t> M.G.L. c. 156B, § 115 and M.G.L. c. 156D, §8.46</a:t>
            </a:r>
          </a:p>
          <a:p>
            <a:pPr indent="-228600" algn="l">
              <a:buFont typeface="Arial" panose="020B0604020202020204" pitchFamily="34" charset="0"/>
              <a:buChar char="•"/>
            </a:pPr>
            <a:endParaRPr lang="en-US" sz="1900" dirty="0">
              <a:solidFill>
                <a:srgbClr val="FFFFFF"/>
              </a:solidFill>
            </a:endParaRPr>
          </a:p>
        </p:txBody>
      </p:sp>
      <p:sp>
        <p:nvSpPr>
          <p:cNvPr id="4" name="Slide Number Placeholder 3">
            <a:extLst>
              <a:ext uri="{FF2B5EF4-FFF2-40B4-BE49-F238E27FC236}">
                <a16:creationId xmlns:a16="http://schemas.microsoft.com/office/drawing/2014/main" id="{2DC8461B-2CE1-FAB2-822C-B1D209CC21B7}"/>
              </a:ext>
            </a:extLst>
          </p:cNvPr>
          <p:cNvSpPr>
            <a:spLocks noGrp="1"/>
          </p:cNvSpPr>
          <p:nvPr>
            <p:ph type="sldNum" sz="quarter" idx="12"/>
          </p:nvPr>
        </p:nvSpPr>
        <p:spPr/>
        <p:txBody>
          <a:bodyPr/>
          <a:lstStyle/>
          <a:p>
            <a:fld id="{0A37CAB8-567C-44D9-83C6-9594D087BDAD}" type="slidenum">
              <a:rPr lang="en-US" smtClean="0"/>
              <a:t>52</a:t>
            </a:fld>
            <a:endParaRPr lang="en-US"/>
          </a:p>
        </p:txBody>
      </p:sp>
    </p:spTree>
    <p:extLst>
      <p:ext uri="{BB962C8B-B14F-4D97-AF65-F5344CB8AC3E}">
        <p14:creationId xmlns:p14="http://schemas.microsoft.com/office/powerpoint/2010/main" val="2439039914"/>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C7FEE2-612E-411F-B661-AA8B55313AE1}"/>
              </a:ext>
            </a:extLst>
          </p:cNvPr>
          <p:cNvSpPr>
            <a:spLocks noGrp="1"/>
          </p:cNvSpPr>
          <p:nvPr>
            <p:ph type="title"/>
          </p:nvPr>
        </p:nvSpPr>
        <p:spPr>
          <a:xfrm>
            <a:off x="524741" y="620392"/>
            <a:ext cx="3808268" cy="5504688"/>
          </a:xfrm>
        </p:spPr>
        <p:txBody>
          <a:bodyPr>
            <a:normAutofit/>
          </a:bodyPr>
          <a:lstStyle/>
          <a:p>
            <a:r>
              <a:rPr lang="en-US" sz="5100">
                <a:solidFill>
                  <a:schemeClr val="bg1"/>
                </a:solidFill>
              </a:rPr>
              <a:t>Registered Land Execution Date Requirement</a:t>
            </a:r>
          </a:p>
        </p:txBody>
      </p:sp>
      <p:graphicFrame>
        <p:nvGraphicFramePr>
          <p:cNvPr id="5" name="Content Placeholder 2">
            <a:extLst>
              <a:ext uri="{FF2B5EF4-FFF2-40B4-BE49-F238E27FC236}">
                <a16:creationId xmlns:a16="http://schemas.microsoft.com/office/drawing/2014/main" id="{8C63E576-5953-E6CE-F4B9-BE201C10B13A}"/>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1F856C51-5B1D-6E82-C66D-4BEDE6F0B130}"/>
              </a:ext>
            </a:extLst>
          </p:cNvPr>
          <p:cNvSpPr>
            <a:spLocks noGrp="1"/>
          </p:cNvSpPr>
          <p:nvPr>
            <p:ph type="sldNum" sz="quarter" idx="12"/>
          </p:nvPr>
        </p:nvSpPr>
        <p:spPr/>
        <p:txBody>
          <a:bodyPr/>
          <a:lstStyle/>
          <a:p>
            <a:fld id="{8EE1E299-ECE8-4C5F-8245-07A8BACAE433}" type="slidenum">
              <a:rPr lang="en-US" smtClean="0"/>
              <a:t>53</a:t>
            </a:fld>
            <a:endParaRPr lang="en-US"/>
          </a:p>
        </p:txBody>
      </p:sp>
    </p:spTree>
    <p:extLst>
      <p:ext uri="{BB962C8B-B14F-4D97-AF65-F5344CB8AC3E}">
        <p14:creationId xmlns:p14="http://schemas.microsoft.com/office/powerpoint/2010/main" val="7666320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7" y="450222"/>
            <a:ext cx="11248533" cy="278186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4DF6C4-A0BF-40FA-B02B-6E11CE16853B}"/>
              </a:ext>
            </a:extLst>
          </p:cNvPr>
          <p:cNvSpPr>
            <a:spLocks noGrp="1"/>
          </p:cNvSpPr>
          <p:nvPr>
            <p:ph type="ctrTitle"/>
          </p:nvPr>
        </p:nvSpPr>
        <p:spPr>
          <a:xfrm>
            <a:off x="774698" y="762000"/>
            <a:ext cx="10622327" cy="2144162"/>
          </a:xfrm>
        </p:spPr>
        <p:txBody>
          <a:bodyPr vert="horz" lIns="91440" tIns="45720" rIns="91440" bIns="45720" rtlCol="0" anchor="ctr">
            <a:normAutofit/>
          </a:bodyPr>
          <a:lstStyle/>
          <a:p>
            <a:pPr algn="l"/>
            <a:r>
              <a:rPr lang="en-US" sz="3400" b="1" kern="1200">
                <a:solidFill>
                  <a:srgbClr val="FFFFFF"/>
                </a:solidFill>
                <a:latin typeface="+mj-lt"/>
                <a:ea typeface="+mj-ea"/>
                <a:cs typeface="+mj-cs"/>
              </a:rPr>
              <a:t>LAND COURT MEMO FORM OF ACKNOWLEDGMENTS AND POWERS OF ATTORNEY</a:t>
            </a:r>
            <a:br>
              <a:rPr lang="en-US" sz="3400" b="1" kern="1200">
                <a:solidFill>
                  <a:srgbClr val="FFFFFF"/>
                </a:solidFill>
                <a:latin typeface="+mj-lt"/>
                <a:ea typeface="+mj-ea"/>
                <a:cs typeface="+mj-cs"/>
              </a:rPr>
            </a:br>
            <a:r>
              <a:rPr lang="en-US" sz="3400" b="1" kern="1200">
                <a:solidFill>
                  <a:srgbClr val="FFFFFF"/>
                </a:solidFill>
                <a:latin typeface="+mj-lt"/>
                <a:ea typeface="+mj-ea"/>
                <a:cs typeface="+mj-cs"/>
              </a:rPr>
              <a:t>II.  Guidance with regard to powers of attorney used in connection with registered land</a:t>
            </a:r>
            <a:endParaRPr lang="en-US" sz="3400" kern="1200">
              <a:solidFill>
                <a:srgbClr val="FFFFFF"/>
              </a:solidFill>
              <a:latin typeface="+mj-lt"/>
              <a:ea typeface="+mj-ea"/>
              <a:cs typeface="+mj-cs"/>
            </a:endParaRPr>
          </a:p>
        </p:txBody>
      </p:sp>
      <p:sp>
        <p:nvSpPr>
          <p:cNvPr id="23" name="Rectangle 22">
            <a:extLst>
              <a:ext uri="{FF2B5EF4-FFF2-40B4-BE49-F238E27FC236}">
                <a16:creationId xmlns:a16="http://schemas.microsoft.com/office/drawing/2014/main" id="{2A8B9026-04DF-499B-A388-67FCB7435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505" y="3395972"/>
            <a:ext cx="1332806" cy="1417320"/>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5CC4153-3F0D-4F4C-8F12-E8FC3FA40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4" y="4965191"/>
            <a:ext cx="1338257" cy="143777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5100" y="3395974"/>
            <a:ext cx="9735491" cy="3006991"/>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9A333247-A66C-49C6-9686-24FE4E1A20F1}"/>
              </a:ext>
            </a:extLst>
          </p:cNvPr>
          <p:cNvSpPr>
            <a:spLocks noGrp="1"/>
          </p:cNvSpPr>
          <p:nvPr>
            <p:ph type="subTitle" idx="1"/>
          </p:nvPr>
        </p:nvSpPr>
        <p:spPr>
          <a:xfrm>
            <a:off x="2286000" y="3395971"/>
            <a:ext cx="9111025" cy="3006991"/>
          </a:xfrm>
        </p:spPr>
        <p:txBody>
          <a:bodyPr vert="horz" lIns="91440" tIns="45720" rIns="91440" bIns="45720" rtlCol="0" anchor="ctr">
            <a:normAutofit/>
          </a:bodyPr>
          <a:lstStyle/>
          <a:p>
            <a:pPr indent="-228600" algn="l">
              <a:buFont typeface="Arial" panose="020B0604020202020204" pitchFamily="34" charset="0"/>
              <a:buChar char="•"/>
            </a:pPr>
            <a:r>
              <a:rPr lang="en-US" sz="1800" b="1" dirty="0"/>
              <a:t>DOCUMENTS THAT REQUIRE AN ACKNOWLEDGMENT</a:t>
            </a:r>
            <a:r>
              <a:rPr lang="en-US" sz="1500" b="0" dirty="0"/>
              <a:t>:</a:t>
            </a:r>
          </a:p>
          <a:p>
            <a:pPr lvl="1" indent="-228600" algn="l">
              <a:buFont typeface="Arial" panose="020B0604020202020204" pitchFamily="34" charset="0"/>
              <a:buChar char="•"/>
            </a:pPr>
            <a:r>
              <a:rPr lang="en-US" sz="1500" dirty="0"/>
              <a:t>The Power of Attorney Must conform substantially with statutory form language set forth in c. 222, § 15 (b):</a:t>
            </a:r>
          </a:p>
          <a:p>
            <a:pPr lvl="1" indent="-228600" algn="l">
              <a:buFont typeface="Arial" panose="020B0604020202020204" pitchFamily="34" charset="0"/>
              <a:buChar char="•"/>
            </a:pPr>
            <a:r>
              <a:rPr lang="en-US" sz="1500" dirty="0"/>
              <a:t>Satisfactory evidence of identification</a:t>
            </a:r>
          </a:p>
          <a:p>
            <a:pPr lvl="1" indent="-228600" algn="l">
              <a:buFont typeface="Arial" panose="020B0604020202020204" pitchFamily="34" charset="0"/>
              <a:buChar char="•"/>
            </a:pPr>
            <a:r>
              <a:rPr lang="en-US" sz="1500" dirty="0"/>
              <a:t>Acknowledgment document was signed voluntarily for its stated purpose</a:t>
            </a:r>
          </a:p>
          <a:p>
            <a:pPr lvl="1" indent="-228600" algn="l">
              <a:buFont typeface="Arial" panose="020B0604020202020204" pitchFamily="34" charset="0"/>
              <a:buChar char="•"/>
            </a:pPr>
            <a:r>
              <a:rPr lang="en-US" sz="1500" dirty="0"/>
              <a:t>Document being signed that require an acknowledgment such as Deeds and Mortgages</a:t>
            </a:r>
          </a:p>
          <a:p>
            <a:pPr indent="-228600" algn="l">
              <a:buFont typeface="Arial" panose="020B0604020202020204" pitchFamily="34" charset="0"/>
              <a:buChar char="•"/>
            </a:pPr>
            <a:r>
              <a:rPr lang="en-US" sz="1800" b="1" dirty="0"/>
              <a:t>DOCUMENTS THAT DO NOT REQUIRE AN ACKNOWLEDGMENT</a:t>
            </a:r>
            <a:r>
              <a:rPr lang="en-US" sz="1500" b="0" dirty="0"/>
              <a:t>:</a:t>
            </a:r>
            <a:endParaRPr lang="en-US" sz="1500" dirty="0"/>
          </a:p>
          <a:p>
            <a:pPr lvl="1" indent="-228600" algn="l">
              <a:buFont typeface="Arial" panose="020B0604020202020204" pitchFamily="34" charset="0"/>
              <a:buChar char="•"/>
            </a:pPr>
            <a:r>
              <a:rPr lang="en-US" sz="1500" dirty="0"/>
              <a:t>Power of Attorney used in connection with the registration of a document that does not require an acknowledgment does </a:t>
            </a:r>
            <a:r>
              <a:rPr lang="en-US" sz="1500" b="1" dirty="0"/>
              <a:t>NOT</a:t>
            </a:r>
            <a:r>
              <a:rPr lang="en-US" sz="1500" dirty="0"/>
              <a:t> require that the POA have a Massachusetts statutory form acknowledgment.  </a:t>
            </a:r>
          </a:p>
          <a:p>
            <a:pPr lvl="1" indent="-228600" algn="l">
              <a:buFont typeface="Arial" panose="020B0604020202020204" pitchFamily="34" charset="0"/>
              <a:buChar char="•"/>
            </a:pPr>
            <a:r>
              <a:rPr lang="en-US" sz="1500" dirty="0"/>
              <a:t>Documents being signed that do not require an acknowledgment would include Affidavits</a:t>
            </a:r>
            <a:endParaRPr lang="en-US" sz="1500" b="0" dirty="0"/>
          </a:p>
          <a:p>
            <a:pPr indent="-228600" algn="l">
              <a:buFont typeface="Arial" panose="020B0604020202020204" pitchFamily="34" charset="0"/>
              <a:buChar char="•"/>
            </a:pPr>
            <a:endParaRPr lang="en-US" sz="1500" dirty="0"/>
          </a:p>
        </p:txBody>
      </p:sp>
      <p:sp>
        <p:nvSpPr>
          <p:cNvPr id="4" name="Slide Number Placeholder 3">
            <a:extLst>
              <a:ext uri="{FF2B5EF4-FFF2-40B4-BE49-F238E27FC236}">
                <a16:creationId xmlns:a16="http://schemas.microsoft.com/office/drawing/2014/main" id="{2651F725-9513-546A-912B-3E0A9FB53DC5}"/>
              </a:ext>
            </a:extLst>
          </p:cNvPr>
          <p:cNvSpPr>
            <a:spLocks noGrp="1"/>
          </p:cNvSpPr>
          <p:nvPr>
            <p:ph type="sldNum" sz="quarter" idx="12"/>
          </p:nvPr>
        </p:nvSpPr>
        <p:spPr/>
        <p:txBody>
          <a:bodyPr/>
          <a:lstStyle/>
          <a:p>
            <a:fld id="{0A37CAB8-567C-44D9-83C6-9594D087BDAD}" type="slidenum">
              <a:rPr lang="en-US" smtClean="0"/>
              <a:t>54</a:t>
            </a:fld>
            <a:endParaRPr lang="en-US"/>
          </a:p>
        </p:txBody>
      </p:sp>
    </p:spTree>
    <p:extLst>
      <p:ext uri="{BB962C8B-B14F-4D97-AF65-F5344CB8AC3E}">
        <p14:creationId xmlns:p14="http://schemas.microsoft.com/office/powerpoint/2010/main" val="23956314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75E7B8-A6FE-963E-9A54-D3523B570737}"/>
              </a:ext>
            </a:extLst>
          </p:cNvPr>
          <p:cNvSpPr>
            <a:spLocks noGrp="1"/>
          </p:cNvSpPr>
          <p:nvPr>
            <p:ph type="title"/>
          </p:nvPr>
        </p:nvSpPr>
        <p:spPr>
          <a:xfrm>
            <a:off x="808638" y="386930"/>
            <a:ext cx="9236700" cy="1188950"/>
          </a:xfrm>
        </p:spPr>
        <p:txBody>
          <a:bodyPr anchor="b">
            <a:normAutofit/>
          </a:bodyPr>
          <a:lstStyle/>
          <a:p>
            <a:r>
              <a:rPr lang="en-US" sz="5400">
                <a:effectLst/>
                <a:latin typeface="Calibri" panose="020F0502020204030204" pitchFamily="34" charset="0"/>
                <a:ea typeface="Calibri" panose="020F0502020204030204" pitchFamily="34" charset="0"/>
                <a:cs typeface="Times New Roman" panose="02020603050405020304" pitchFamily="18" charset="0"/>
              </a:rPr>
              <a:t>Special Language</a:t>
            </a:r>
            <a:endParaRPr lang="en-US" sz="540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462265-A009-0E9F-088E-1F2DB97F11C8}"/>
              </a:ext>
            </a:extLst>
          </p:cNvPr>
          <p:cNvSpPr>
            <a:spLocks noGrp="1"/>
          </p:cNvSpPr>
          <p:nvPr>
            <p:ph idx="1"/>
          </p:nvPr>
        </p:nvSpPr>
        <p:spPr>
          <a:xfrm>
            <a:off x="793660" y="2599509"/>
            <a:ext cx="10143668" cy="3435531"/>
          </a:xfrm>
        </p:spPr>
        <p:txBody>
          <a:bodyPr anchor="ctr">
            <a:normAutofit/>
          </a:bodyPr>
          <a:lstStyle/>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Homestead language, </a:t>
            </a:r>
            <a:r>
              <a:rPr lang="en-US" i="1" dirty="0">
                <a:effectLst/>
                <a:latin typeface="Calibri" panose="020F0502020204030204" pitchFamily="34" charset="0"/>
                <a:ea typeface="Calibri" panose="020F0502020204030204" pitchFamily="34" charset="0"/>
                <a:cs typeface="Times New Roman" panose="02020603050405020304" pitchFamily="18" charset="0"/>
              </a:rPr>
              <a:t>see </a:t>
            </a:r>
            <a:r>
              <a:rPr lang="en-US" dirty="0">
                <a:effectLst/>
                <a:latin typeface="Calibri" panose="020F0502020204030204" pitchFamily="34" charset="0"/>
                <a:ea typeface="Calibri" panose="020F0502020204030204" pitchFamily="34" charset="0"/>
                <a:cs typeface="Times New Roman" panose="02020603050405020304" pitchFamily="18" charset="0"/>
              </a:rPr>
              <a:t>REBA Form 64</a:t>
            </a:r>
          </a:p>
          <a:p>
            <a:pPr marL="742950" marR="0" lvl="1" indent="-285750">
              <a:spcBef>
                <a:spcPts val="0"/>
              </a:spcBef>
              <a:spcAft>
                <a:spcPts val="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Corporate excise tax release language for Corporations and other business entities, </a:t>
            </a:r>
            <a:r>
              <a:rPr lang="en-US" i="1" dirty="0">
                <a:effectLst/>
                <a:latin typeface="Calibri" panose="020F0502020204030204" pitchFamily="34" charset="0"/>
                <a:ea typeface="Calibri" panose="020F0502020204030204" pitchFamily="34" charset="0"/>
                <a:cs typeface="Times New Roman" panose="02020603050405020304" pitchFamily="18" charset="0"/>
              </a:rPr>
              <a:t>see</a:t>
            </a:r>
            <a:r>
              <a:rPr lang="en-US" dirty="0">
                <a:effectLst/>
                <a:latin typeface="Calibri" panose="020F0502020204030204" pitchFamily="34" charset="0"/>
                <a:ea typeface="Calibri" panose="020F0502020204030204" pitchFamily="34" charset="0"/>
                <a:cs typeface="Times New Roman" panose="02020603050405020304" pitchFamily="18" charset="0"/>
              </a:rPr>
              <a:t> REBA TS 17</a:t>
            </a:r>
          </a:p>
          <a:p>
            <a:pPr marL="742950" marR="0" lvl="1" indent="-285750">
              <a:spcBef>
                <a:spcPts val="0"/>
              </a:spcBef>
              <a:spcAft>
                <a:spcPts val="800"/>
              </a:spcAft>
              <a:buFont typeface="Courier New" panose="02070309020205020404" pitchFamily="49" charset="0"/>
              <a:buChar char="o"/>
            </a:pPr>
            <a:r>
              <a:rPr lang="en-US" dirty="0">
                <a:effectLst/>
                <a:latin typeface="Calibri" panose="020F0502020204030204" pitchFamily="34" charset="0"/>
                <a:ea typeface="Calibri" panose="020F0502020204030204" pitchFamily="34" charset="0"/>
                <a:cs typeface="Times New Roman" panose="02020603050405020304" pitchFamily="18" charset="0"/>
              </a:rPr>
              <a:t>Non-profit corporation, </a:t>
            </a:r>
            <a:r>
              <a:rPr lang="en-US" i="1" dirty="0">
                <a:effectLst/>
                <a:latin typeface="Calibri" panose="020F0502020204030204" pitchFamily="34" charset="0"/>
                <a:ea typeface="Calibri" panose="020F0502020204030204" pitchFamily="34" charset="0"/>
                <a:cs typeface="Times New Roman" panose="02020603050405020304" pitchFamily="18" charset="0"/>
              </a:rPr>
              <a:t>see</a:t>
            </a:r>
            <a:r>
              <a:rPr lang="en-US" dirty="0">
                <a:effectLst/>
                <a:latin typeface="Calibri" panose="020F0502020204030204" pitchFamily="34" charset="0"/>
                <a:ea typeface="Calibri" panose="020F0502020204030204" pitchFamily="34" charset="0"/>
                <a:cs typeface="Times New Roman" panose="02020603050405020304" pitchFamily="18" charset="0"/>
              </a:rPr>
              <a:t> REBA TS 66</a:t>
            </a:r>
          </a:p>
          <a:p>
            <a:pPr marL="742950" marR="0" lvl="1" indent="-285750">
              <a:spcBef>
                <a:spcPts val="0"/>
              </a:spcBef>
              <a:spcAft>
                <a:spcPts val="800"/>
              </a:spcAft>
              <a:buFont typeface="Courier New" panose="02070309020205020404" pitchFamily="49" charset="0"/>
              <a:buChar char="o"/>
            </a:pPr>
            <a:r>
              <a:rPr lang="en-US" dirty="0">
                <a:latin typeface="Calibri" panose="020F0502020204030204" pitchFamily="34" charset="0"/>
                <a:ea typeface="Calibri" panose="020F0502020204030204" pitchFamily="34" charset="0"/>
                <a:cs typeface="Times New Roman" panose="02020603050405020304" pitchFamily="18" charset="0"/>
              </a:rPr>
              <a:t>Deeds arising out of Divorce Proceedings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
        <p:nvSpPr>
          <p:cNvPr id="4" name="Slide Number Placeholder 3">
            <a:extLst>
              <a:ext uri="{FF2B5EF4-FFF2-40B4-BE49-F238E27FC236}">
                <a16:creationId xmlns:a16="http://schemas.microsoft.com/office/drawing/2014/main" id="{52767C5B-4BD9-CE5D-6089-6A3D3EF4F0FA}"/>
              </a:ext>
            </a:extLst>
          </p:cNvPr>
          <p:cNvSpPr>
            <a:spLocks noGrp="1"/>
          </p:cNvSpPr>
          <p:nvPr>
            <p:ph type="sldNum" sz="quarter" idx="12"/>
          </p:nvPr>
        </p:nvSpPr>
        <p:spPr/>
        <p:txBody>
          <a:bodyPr/>
          <a:lstStyle/>
          <a:p>
            <a:fld id="{0A37CAB8-567C-44D9-83C6-9594D087BDAD}" type="slidenum">
              <a:rPr lang="en-US" smtClean="0"/>
              <a:t>55</a:t>
            </a:fld>
            <a:endParaRPr lang="en-US"/>
          </a:p>
        </p:txBody>
      </p:sp>
    </p:spTree>
    <p:extLst>
      <p:ext uri="{BB962C8B-B14F-4D97-AF65-F5344CB8AC3E}">
        <p14:creationId xmlns:p14="http://schemas.microsoft.com/office/powerpoint/2010/main" val="2850821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612094-C93F-A883-FF83-047EC852B9D9}"/>
              </a:ext>
            </a:extLst>
          </p:cNvPr>
          <p:cNvSpPr>
            <a:spLocks noGrp="1"/>
          </p:cNvSpPr>
          <p:nvPr>
            <p:ph type="ctrTitle"/>
          </p:nvPr>
        </p:nvSpPr>
        <p:spPr>
          <a:xfrm>
            <a:off x="6513788" y="365125"/>
            <a:ext cx="4840010" cy="1807305"/>
          </a:xfrm>
        </p:spPr>
        <p:txBody>
          <a:bodyPr vert="horz" lIns="91440" tIns="45720" rIns="91440" bIns="45720" rtlCol="0" anchor="ctr">
            <a:normAutofit/>
          </a:bodyPr>
          <a:lstStyle/>
          <a:p>
            <a:pPr algn="l"/>
            <a:r>
              <a:rPr lang="en-US" sz="4400" b="1" dirty="0"/>
              <a:t>REBA Forms</a:t>
            </a:r>
          </a:p>
        </p:txBody>
      </p:sp>
      <p:pic>
        <p:nvPicPr>
          <p:cNvPr id="5" name="Picture 4" descr="Cartoon checklist and pencil">
            <a:extLst>
              <a:ext uri="{FF2B5EF4-FFF2-40B4-BE49-F238E27FC236}">
                <a16:creationId xmlns:a16="http://schemas.microsoft.com/office/drawing/2014/main" id="{1665561D-A042-4F80-F269-E97E2A6892CC}"/>
              </a:ext>
            </a:extLst>
          </p:cNvPr>
          <p:cNvPicPr>
            <a:picLocks noChangeAspect="1"/>
          </p:cNvPicPr>
          <p:nvPr/>
        </p:nvPicPr>
        <p:blipFill rotWithShape="1">
          <a:blip r:embed="rId2">
            <a:extLst>
              <a:ext uri="{28A0092B-C50C-407E-A947-70E740481C1C}">
                <a14:useLocalDpi xmlns:a14="http://schemas.microsoft.com/office/drawing/2010/main" val="0"/>
              </a:ext>
            </a:extLst>
          </a:blip>
          <a:srcRect l="19631" r="13477"/>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Subtitle 2">
            <a:extLst>
              <a:ext uri="{FF2B5EF4-FFF2-40B4-BE49-F238E27FC236}">
                <a16:creationId xmlns:a16="http://schemas.microsoft.com/office/drawing/2014/main" id="{35F8A636-1E02-9018-3D4E-B02E6180D60F}"/>
              </a:ext>
            </a:extLst>
          </p:cNvPr>
          <p:cNvSpPr>
            <a:spLocks noGrp="1"/>
          </p:cNvSpPr>
          <p:nvPr>
            <p:ph type="subTitle" idx="1"/>
          </p:nvPr>
        </p:nvSpPr>
        <p:spPr>
          <a:xfrm>
            <a:off x="6022731" y="2333297"/>
            <a:ext cx="5591907" cy="3843666"/>
          </a:xfrm>
        </p:spPr>
        <p:txBody>
          <a:bodyPr vert="horz" lIns="91440" tIns="45720" rIns="91440" bIns="45720" rtlCol="0">
            <a:normAutofit/>
          </a:bodyPr>
          <a:lstStyle/>
          <a:p>
            <a:pPr marL="1143000" marR="0" lvl="2" indent="-228600" algn="l">
              <a:spcBef>
                <a:spcPts val="0"/>
              </a:spcBef>
              <a:spcAft>
                <a:spcPts val="0"/>
              </a:spcAft>
              <a:buFont typeface="Arial" panose="020B0604020202020204" pitchFamily="34" charset="0"/>
              <a:buChar char="•"/>
            </a:pPr>
            <a:endParaRPr lang="en-US" sz="2000" dirty="0">
              <a:effectLst/>
            </a:endParaRPr>
          </a:p>
          <a:p>
            <a:pPr marR="0" lvl="2" algn="l">
              <a:spcBef>
                <a:spcPts val="0"/>
              </a:spcBef>
              <a:spcAft>
                <a:spcPts val="0"/>
              </a:spcAft>
            </a:pPr>
            <a:endParaRPr lang="en-US" sz="2800" dirty="0">
              <a:effectLst/>
            </a:endParaRPr>
          </a:p>
          <a:p>
            <a:pPr marR="0" lvl="2" algn="l">
              <a:spcBef>
                <a:spcPts val="0"/>
              </a:spcBef>
              <a:spcAft>
                <a:spcPts val="0"/>
              </a:spcAft>
            </a:pPr>
            <a:endParaRPr lang="en-US" sz="2800" dirty="0"/>
          </a:p>
          <a:p>
            <a:pPr marR="0" lvl="2" algn="l">
              <a:spcBef>
                <a:spcPts val="0"/>
              </a:spcBef>
              <a:spcAft>
                <a:spcPts val="0"/>
              </a:spcAft>
            </a:pPr>
            <a:r>
              <a:rPr lang="en-US" sz="2800" dirty="0">
                <a:effectLst/>
              </a:rPr>
              <a:t>Form No. 19 – Quitclaim Deed</a:t>
            </a:r>
          </a:p>
          <a:p>
            <a:pPr marR="0" lvl="2" algn="l">
              <a:spcBef>
                <a:spcPts val="0"/>
              </a:spcBef>
              <a:spcAft>
                <a:spcPts val="0"/>
              </a:spcAft>
            </a:pPr>
            <a:endParaRPr lang="en-US" sz="2800" dirty="0">
              <a:effectLst/>
            </a:endParaRPr>
          </a:p>
          <a:p>
            <a:pPr marR="0" lvl="2" algn="l">
              <a:spcBef>
                <a:spcPts val="0"/>
              </a:spcBef>
              <a:spcAft>
                <a:spcPts val="800"/>
              </a:spcAft>
            </a:pPr>
            <a:r>
              <a:rPr lang="en-US" sz="2800" dirty="0">
                <a:effectLst/>
              </a:rPr>
              <a:t>Form No. 22 -  Residential Condominium Unit Deed</a:t>
            </a:r>
          </a:p>
          <a:p>
            <a:pPr marL="2971800" marR="0" algn="l">
              <a:spcBef>
                <a:spcPts val="0"/>
              </a:spcBef>
              <a:spcAft>
                <a:spcPts val="800"/>
              </a:spcAft>
            </a:pPr>
            <a:r>
              <a:rPr lang="en-US" sz="2000" b="1" cap="all" dirty="0">
                <a:effectLst/>
              </a:rPr>
              <a:t> </a:t>
            </a:r>
            <a:endParaRPr lang="en-US" sz="2000" dirty="0">
              <a:effectLst/>
            </a:endParaRPr>
          </a:p>
          <a:p>
            <a:pPr indent="-228600" algn="l">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F43F9557-0081-0509-65C3-B5E823DD97DF}"/>
              </a:ext>
            </a:extLst>
          </p:cNvPr>
          <p:cNvSpPr>
            <a:spLocks noGrp="1"/>
          </p:cNvSpPr>
          <p:nvPr>
            <p:ph type="sldNum" sz="quarter" idx="12"/>
          </p:nvPr>
        </p:nvSpPr>
        <p:spPr/>
        <p:txBody>
          <a:bodyPr/>
          <a:lstStyle/>
          <a:p>
            <a:fld id="{0A37CAB8-567C-44D9-83C6-9594D087BDAD}" type="slidenum">
              <a:rPr lang="en-US" smtClean="0"/>
              <a:t>56</a:t>
            </a:fld>
            <a:endParaRPr lang="en-US"/>
          </a:p>
        </p:txBody>
      </p:sp>
    </p:spTree>
    <p:extLst>
      <p:ext uri="{BB962C8B-B14F-4D97-AF65-F5344CB8AC3E}">
        <p14:creationId xmlns:p14="http://schemas.microsoft.com/office/powerpoint/2010/main" val="3710925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3385" y="13128"/>
            <a:ext cx="3620802" cy="6844872"/>
          </a:xfrm>
          <a:prstGeom prst="rect">
            <a:avLst/>
          </a:prstGeom>
          <a:gradFill>
            <a:gsLst>
              <a:gs pos="0">
                <a:srgbClr val="000000">
                  <a:alpha val="72000"/>
                </a:srgbClr>
              </a:gs>
              <a:gs pos="98000">
                <a:schemeClr val="accent1">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607414" y="0"/>
            <a:ext cx="8584585" cy="6400798"/>
          </a:xfrm>
          <a:prstGeom prst="rect">
            <a:avLst/>
          </a:prstGeom>
          <a:gradFill>
            <a:gsLst>
              <a:gs pos="0">
                <a:schemeClr val="accent1">
                  <a:lumMod val="75000"/>
                  <a:alpha val="50000"/>
                </a:schemeClr>
              </a:gs>
              <a:gs pos="99000">
                <a:srgbClr val="000000">
                  <a:alpha val="65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835682F0-7BC6-4526-8BFA-58EA002C80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348001" y="892771"/>
            <a:ext cx="4675167" cy="5009112"/>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43000">
                <a:schemeClr val="accent1">
                  <a:lumMod val="60000"/>
                  <a:lumOff val="40000"/>
                  <a:alpha val="0"/>
                </a:schemeClr>
              </a:gs>
              <a:gs pos="100000">
                <a:schemeClr val="accent1">
                  <a:alpha val="2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69F0F0-AFA8-46D8-85E6-192242B6A9CC}"/>
              </a:ext>
            </a:extLst>
          </p:cNvPr>
          <p:cNvSpPr>
            <a:spLocks noGrp="1"/>
          </p:cNvSpPr>
          <p:nvPr>
            <p:ph type="ctrTitle"/>
          </p:nvPr>
        </p:nvSpPr>
        <p:spPr>
          <a:xfrm>
            <a:off x="4221803" y="1173479"/>
            <a:ext cx="6598597" cy="904703"/>
          </a:xfrm>
        </p:spPr>
        <p:txBody>
          <a:bodyPr>
            <a:normAutofit/>
          </a:bodyPr>
          <a:lstStyle/>
          <a:p>
            <a:pPr algn="l"/>
            <a:r>
              <a:rPr lang="en-US" sz="4800" dirty="0">
                <a:solidFill>
                  <a:srgbClr val="FFFFFF"/>
                </a:solidFill>
              </a:rPr>
              <a:t>DRAFTING ERRORS</a:t>
            </a:r>
          </a:p>
        </p:txBody>
      </p:sp>
      <p:sp>
        <p:nvSpPr>
          <p:cNvPr id="3" name="Subtitle 2">
            <a:extLst>
              <a:ext uri="{FF2B5EF4-FFF2-40B4-BE49-F238E27FC236}">
                <a16:creationId xmlns:a16="http://schemas.microsoft.com/office/drawing/2014/main" id="{00FEC644-FC11-4A49-A9C5-46947B2E4D81}"/>
              </a:ext>
            </a:extLst>
          </p:cNvPr>
          <p:cNvSpPr>
            <a:spLocks noGrp="1"/>
          </p:cNvSpPr>
          <p:nvPr>
            <p:ph type="subTitle" idx="1"/>
          </p:nvPr>
        </p:nvSpPr>
        <p:spPr>
          <a:xfrm>
            <a:off x="4221803" y="3758499"/>
            <a:ext cx="6598597" cy="1741549"/>
          </a:xfrm>
        </p:spPr>
        <p:txBody>
          <a:bodyPr>
            <a:normAutofit/>
          </a:bodyPr>
          <a:lstStyle/>
          <a:p>
            <a:pPr algn="l"/>
            <a:r>
              <a:rPr lang="en-US" sz="4400" dirty="0">
                <a:solidFill>
                  <a:srgbClr val="FFFFFF"/>
                </a:solidFill>
              </a:rPr>
              <a:t>CURATIVE STATUTES</a:t>
            </a:r>
          </a:p>
        </p:txBody>
      </p:sp>
      <p:sp>
        <p:nvSpPr>
          <p:cNvPr id="47" name="Rectangle 46">
            <a:extLst>
              <a:ext uri="{FF2B5EF4-FFF2-40B4-BE49-F238E27FC236}">
                <a16:creationId xmlns:a16="http://schemas.microsoft.com/office/drawing/2014/main" id="{1F0DF0F3-0179-4A8A-92E0-932C473DA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89" y="13127"/>
            <a:ext cx="3620804" cy="6387672"/>
          </a:xfrm>
          <a:prstGeom prst="rect">
            <a:avLst/>
          </a:prstGeom>
          <a:gradFill>
            <a:gsLst>
              <a:gs pos="25000">
                <a:schemeClr val="accent1">
                  <a:lumMod val="75000"/>
                  <a:alpha val="0"/>
                </a:schemeClr>
              </a:gs>
              <a:gs pos="100000">
                <a:srgbClr val="000000">
                  <a:alpha val="5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Young business woman on a call shocked">
            <a:extLst>
              <a:ext uri="{FF2B5EF4-FFF2-40B4-BE49-F238E27FC236}">
                <a16:creationId xmlns:a16="http://schemas.microsoft.com/office/drawing/2014/main" id="{8F62B42D-5C2E-492C-80AC-A469BE899A50}"/>
              </a:ext>
            </a:extLst>
          </p:cNvPr>
          <p:cNvPicPr>
            <a:picLocks noChangeAspect="1"/>
          </p:cNvPicPr>
          <p:nvPr/>
        </p:nvPicPr>
        <p:blipFill rotWithShape="1">
          <a:blip r:embed="rId2">
            <a:extLst>
              <a:ext uri="{28A0092B-C50C-407E-A947-70E740481C1C}">
                <a14:useLocalDpi xmlns:a14="http://schemas.microsoft.com/office/drawing/2010/main" val="0"/>
              </a:ext>
            </a:extLst>
          </a:blip>
          <a:srcRect r="-2" b="40531"/>
          <a:stretch/>
        </p:blipFill>
        <p:spPr>
          <a:xfrm>
            <a:off x="1037820" y="896184"/>
            <a:ext cx="2569597" cy="5051526"/>
          </a:xfrm>
          <a:custGeom>
            <a:avLst/>
            <a:gdLst/>
            <a:ahLst/>
            <a:cxnLst/>
            <a:rect l="l" t="t" r="r" b="b"/>
            <a:pathLst>
              <a:path w="2569597" h="5051526">
                <a:moveTo>
                  <a:pt x="2525763" y="0"/>
                </a:moveTo>
                <a:lnTo>
                  <a:pt x="2569597" y="2214"/>
                </a:lnTo>
                <a:lnTo>
                  <a:pt x="2569597" y="5049313"/>
                </a:lnTo>
                <a:lnTo>
                  <a:pt x="2525763" y="5051526"/>
                </a:lnTo>
                <a:cubicBezTo>
                  <a:pt x="1130823" y="5051526"/>
                  <a:pt x="0" y="3920703"/>
                  <a:pt x="0" y="2525763"/>
                </a:cubicBezTo>
                <a:cubicBezTo>
                  <a:pt x="0" y="1130823"/>
                  <a:pt x="1130823" y="0"/>
                  <a:pt x="2525763" y="0"/>
                </a:cubicBezTo>
                <a:close/>
              </a:path>
            </a:pathLst>
          </a:custGeom>
        </p:spPr>
      </p:pic>
      <p:sp>
        <p:nvSpPr>
          <p:cNvPr id="4" name="Slide Number Placeholder 3">
            <a:extLst>
              <a:ext uri="{FF2B5EF4-FFF2-40B4-BE49-F238E27FC236}">
                <a16:creationId xmlns:a16="http://schemas.microsoft.com/office/drawing/2014/main" id="{4532389F-1131-B5D2-70F9-A83EE409E3BF}"/>
              </a:ext>
            </a:extLst>
          </p:cNvPr>
          <p:cNvSpPr>
            <a:spLocks noGrp="1"/>
          </p:cNvSpPr>
          <p:nvPr>
            <p:ph type="sldNum" sz="quarter" idx="12"/>
          </p:nvPr>
        </p:nvSpPr>
        <p:spPr/>
        <p:txBody>
          <a:bodyPr/>
          <a:lstStyle/>
          <a:p>
            <a:fld id="{8EE1E299-ECE8-4C5F-8245-07A8BACAE433}" type="slidenum">
              <a:rPr lang="en-US" smtClean="0"/>
              <a:t>57</a:t>
            </a:fld>
            <a:endParaRPr lang="en-US"/>
          </a:p>
        </p:txBody>
      </p:sp>
    </p:spTree>
    <p:extLst>
      <p:ext uri="{BB962C8B-B14F-4D97-AF65-F5344CB8AC3E}">
        <p14:creationId xmlns:p14="http://schemas.microsoft.com/office/powerpoint/2010/main" val="328499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8B1E8D-ABD1-4FF3-ADD5-341EB78A4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CD1EA40-7116-4FCB-9369-70F29FAA91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401626" cy="3233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66648" y="679926"/>
            <a:ext cx="4685512" cy="2415611"/>
          </a:xfrm>
        </p:spPr>
        <p:txBody>
          <a:bodyPr vert="horz" lIns="91440" tIns="45720" rIns="91440" bIns="45720" rtlCol="0">
            <a:noAutofit/>
          </a:bodyPr>
          <a:lstStyle/>
          <a:p>
            <a:pPr defTabSz="914400"/>
            <a:r>
              <a:rPr lang="en-US" sz="3600" b="1" cap="small" dirty="0"/>
              <a:t>CORPORATE CONVEYANCES </a:t>
            </a:r>
            <a:br>
              <a:rPr lang="en-US" sz="3600" b="1" cap="small" dirty="0"/>
            </a:br>
            <a:r>
              <a:rPr lang="en-US" sz="3600" b="1" cap="small" dirty="0"/>
              <a:t>AUTHORITY – DISCHARGES &amp; FORECLOSURES </a:t>
            </a:r>
          </a:p>
        </p:txBody>
      </p:sp>
      <p:sp>
        <p:nvSpPr>
          <p:cNvPr id="20" name="Rectangle 19">
            <a:extLst>
              <a:ext uri="{FF2B5EF4-FFF2-40B4-BE49-F238E27FC236}">
                <a16:creationId xmlns:a16="http://schemas.microsoft.com/office/drawing/2014/main" id="{BF647E38-F93D-4661-8D77-CE13EEB65B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13A4721F-AAFC-4D23-AE73-EFE60B5189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23" name="Rectangle 64">
              <a:extLst>
                <a:ext uri="{FF2B5EF4-FFF2-40B4-BE49-F238E27FC236}">
                  <a16:creationId xmlns:a16="http://schemas.microsoft.com/office/drawing/2014/main" id="{9D344419-63C8-4E11-A45F-B99472229E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66">
              <a:extLst>
                <a:ext uri="{FF2B5EF4-FFF2-40B4-BE49-F238E27FC236}">
                  <a16:creationId xmlns:a16="http://schemas.microsoft.com/office/drawing/2014/main" id="{FF9F1968-AC54-4318-AAF7-096C782767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64">
              <a:extLst>
                <a:ext uri="{FF2B5EF4-FFF2-40B4-BE49-F238E27FC236}">
                  <a16:creationId xmlns:a16="http://schemas.microsoft.com/office/drawing/2014/main" id="{E7012065-266F-4029-B4B7-FD7BC2432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66">
              <a:extLst>
                <a:ext uri="{FF2B5EF4-FFF2-40B4-BE49-F238E27FC236}">
                  <a16:creationId xmlns:a16="http://schemas.microsoft.com/office/drawing/2014/main" id="{1B3FB1FF-9294-4753-A701-5F1A60DAA2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64">
              <a:extLst>
                <a:ext uri="{FF2B5EF4-FFF2-40B4-BE49-F238E27FC236}">
                  <a16:creationId xmlns:a16="http://schemas.microsoft.com/office/drawing/2014/main" id="{47BF0361-A460-41A8-B8AB-AA8CB2977E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66">
              <a:extLst>
                <a:ext uri="{FF2B5EF4-FFF2-40B4-BE49-F238E27FC236}">
                  <a16:creationId xmlns:a16="http://schemas.microsoft.com/office/drawing/2014/main" id="{D142FDE5-66C9-4994-8FE9-C38138C1EB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64">
              <a:extLst>
                <a:ext uri="{FF2B5EF4-FFF2-40B4-BE49-F238E27FC236}">
                  <a16:creationId xmlns:a16="http://schemas.microsoft.com/office/drawing/2014/main" id="{68C08111-D16C-4AF8-8239-E0193D23E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66">
              <a:extLst>
                <a:ext uri="{FF2B5EF4-FFF2-40B4-BE49-F238E27FC236}">
                  <a16:creationId xmlns:a16="http://schemas.microsoft.com/office/drawing/2014/main" id="{75650E11-87AF-4EE8-A42B-B909954F3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64">
              <a:extLst>
                <a:ext uri="{FF2B5EF4-FFF2-40B4-BE49-F238E27FC236}">
                  <a16:creationId xmlns:a16="http://schemas.microsoft.com/office/drawing/2014/main" id="{9E0A44C1-AC53-45E1-A8E0-8A0387A19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66">
              <a:extLst>
                <a:ext uri="{FF2B5EF4-FFF2-40B4-BE49-F238E27FC236}">
                  <a16:creationId xmlns:a16="http://schemas.microsoft.com/office/drawing/2014/main" id="{F68D9D35-80B3-48D4-AF42-576CE1CBC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64">
              <a:extLst>
                <a:ext uri="{FF2B5EF4-FFF2-40B4-BE49-F238E27FC236}">
                  <a16:creationId xmlns:a16="http://schemas.microsoft.com/office/drawing/2014/main" id="{EB86BBF3-73C2-48FA-814D-63DAC0A62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66">
              <a:extLst>
                <a:ext uri="{FF2B5EF4-FFF2-40B4-BE49-F238E27FC236}">
                  <a16:creationId xmlns:a16="http://schemas.microsoft.com/office/drawing/2014/main" id="{D5377DFB-9945-4165-89F7-F81A63E26F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64">
              <a:extLst>
                <a:ext uri="{FF2B5EF4-FFF2-40B4-BE49-F238E27FC236}">
                  <a16:creationId xmlns:a16="http://schemas.microsoft.com/office/drawing/2014/main" id="{F43006E3-CBDD-4372-AEB8-ED4A061BA6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66">
              <a:extLst>
                <a:ext uri="{FF2B5EF4-FFF2-40B4-BE49-F238E27FC236}">
                  <a16:creationId xmlns:a16="http://schemas.microsoft.com/office/drawing/2014/main" id="{73DE5F40-81CC-4D38-B274-E3A814ACD0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64">
              <a:extLst>
                <a:ext uri="{FF2B5EF4-FFF2-40B4-BE49-F238E27FC236}">
                  <a16:creationId xmlns:a16="http://schemas.microsoft.com/office/drawing/2014/main" id="{6CA7898E-913F-4C9B-B6ED-EE888B0B3A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66">
              <a:extLst>
                <a:ext uri="{FF2B5EF4-FFF2-40B4-BE49-F238E27FC236}">
                  <a16:creationId xmlns:a16="http://schemas.microsoft.com/office/drawing/2014/main" id="{46864CF9-17C6-4128-8D51-654698352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64">
              <a:extLst>
                <a:ext uri="{FF2B5EF4-FFF2-40B4-BE49-F238E27FC236}">
                  <a16:creationId xmlns:a16="http://schemas.microsoft.com/office/drawing/2014/main" id="{1EE990D4-BCBB-42D6-98B2-BCE926B51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66">
              <a:extLst>
                <a:ext uri="{FF2B5EF4-FFF2-40B4-BE49-F238E27FC236}">
                  <a16:creationId xmlns:a16="http://schemas.microsoft.com/office/drawing/2014/main" id="{119FAE8A-261B-4451-BBDF-B75E89B102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64">
              <a:extLst>
                <a:ext uri="{FF2B5EF4-FFF2-40B4-BE49-F238E27FC236}">
                  <a16:creationId xmlns:a16="http://schemas.microsoft.com/office/drawing/2014/main" id="{5533D948-166C-481D-B8EC-B825029378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66">
              <a:extLst>
                <a:ext uri="{FF2B5EF4-FFF2-40B4-BE49-F238E27FC236}">
                  <a16:creationId xmlns:a16="http://schemas.microsoft.com/office/drawing/2014/main" id="{0A2CD0AD-F324-43BF-B854-F23D445E9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Content Placeholder 5"/>
          <p:cNvSpPr>
            <a:spLocks noGrp="1"/>
          </p:cNvSpPr>
          <p:nvPr>
            <p:ph idx="1"/>
          </p:nvPr>
        </p:nvSpPr>
        <p:spPr>
          <a:xfrm>
            <a:off x="6791498" y="416689"/>
            <a:ext cx="4956806" cy="2609315"/>
          </a:xfrm>
        </p:spPr>
        <p:txBody>
          <a:bodyPr vert="horz" lIns="91440" tIns="45720" rIns="91440" bIns="45720" rtlCol="0" anchor="ctr">
            <a:normAutofit/>
          </a:bodyPr>
          <a:lstStyle/>
          <a:p>
            <a:pPr marL="0" indent="0" defTabSz="914400">
              <a:spcBef>
                <a:spcPts val="1000"/>
              </a:spcBef>
              <a:buNone/>
            </a:pPr>
            <a:r>
              <a:rPr lang="en-US" sz="1800"/>
              <a:t>M.G.L. Chapter 183</a:t>
            </a:r>
          </a:p>
        </p:txBody>
      </p:sp>
      <p:sp>
        <p:nvSpPr>
          <p:cNvPr id="44" name="Rectangle 43">
            <a:extLst>
              <a:ext uri="{FF2B5EF4-FFF2-40B4-BE49-F238E27FC236}">
                <a16:creationId xmlns:a16="http://schemas.microsoft.com/office/drawing/2014/main" id="{D6C80E47-971C-437F-B030-191115B01D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6583355-5358-4355-8C8E-5F87568A0713}"/>
              </a:ext>
            </a:extLst>
          </p:cNvPr>
          <p:cNvSpPr txBox="1"/>
          <p:nvPr/>
        </p:nvSpPr>
        <p:spPr>
          <a:xfrm>
            <a:off x="1340859" y="3573551"/>
            <a:ext cx="1002824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Section 54B: Mortgage discharge, release, assignment, foreclosure, etc.; execution before officer entitled to acknowledge instruments; effect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Notwithstanding any law to the contrary, (1) a discharge of mortgage; (2) a release, partial release or assignment of mortgage; (3) an instrument of subordination, non-disturbance, recognition, or attornment by the holder of a mortgage; (4) any instrument for the purpose of foreclosing a mortgage and conveying the title resulting therefrom, including but not limited to notices, deeds, affidavits, certificates, votes, assignments of bids, confirmatory instruments and agreements of sale; or (5) a power of attorney given for that purpose or for the purpose of servicing a mortgage, and in either case, any instrument executed by the attorney-in-fact pursuant to such power, if executed before a notary public, justice of the peace or other officer entitled by law to acknowledge instruments, whether executed within or without the commonwealth, by a person purporting to hold the position of president, vice president, treasurer, clerk, secretary, cashier, loan representative, principal, investment, mortgage or other officer, agent, asset manager, or other similar office or position, including assistant to any such office or position, of the entity holding such mortgage, or otherwise purporting to be an authorized signatory for such entity, or acting under such power of attorney on behalf of such entity, acting in its own capacity or as a general partner or co-venturer of the entity holding such mortgage, shall be binding upon such entity and shall be entitled to be recorded, and no vote of the entity affirming such authority shall be required to permit recording.</a:t>
            </a:r>
          </a:p>
        </p:txBody>
      </p:sp>
      <p:sp>
        <p:nvSpPr>
          <p:cNvPr id="3" name="Slide Number Placeholder 2">
            <a:extLst>
              <a:ext uri="{FF2B5EF4-FFF2-40B4-BE49-F238E27FC236}">
                <a16:creationId xmlns:a16="http://schemas.microsoft.com/office/drawing/2014/main" id="{DF55297E-52AF-1CE1-0D78-F70C74C1F731}"/>
              </a:ext>
            </a:extLst>
          </p:cNvPr>
          <p:cNvSpPr>
            <a:spLocks noGrp="1"/>
          </p:cNvSpPr>
          <p:nvPr>
            <p:ph type="sldNum" sz="quarter" idx="12"/>
          </p:nvPr>
        </p:nvSpPr>
        <p:spPr/>
        <p:txBody>
          <a:bodyPr/>
          <a:lstStyle/>
          <a:p>
            <a:fld id="{8EE1E299-ECE8-4C5F-8245-07A8BACAE433}" type="slidenum">
              <a:rPr lang="en-US" smtClean="0"/>
              <a:t>58</a:t>
            </a:fld>
            <a:endParaRPr lang="en-US"/>
          </a:p>
        </p:txBody>
      </p:sp>
    </p:spTree>
    <p:extLst>
      <p:ext uri="{BB962C8B-B14F-4D97-AF65-F5344CB8AC3E}">
        <p14:creationId xmlns:p14="http://schemas.microsoft.com/office/powerpoint/2010/main" val="23530023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3F8F9E-2907-2996-105C-AFCBFB23AE0D}"/>
              </a:ext>
            </a:extLst>
          </p:cNvPr>
          <p:cNvSpPr>
            <a:spLocks noGrp="1"/>
          </p:cNvSpPr>
          <p:nvPr>
            <p:ph type="title"/>
          </p:nvPr>
        </p:nvSpPr>
        <p:spPr>
          <a:xfrm>
            <a:off x="838200" y="365125"/>
            <a:ext cx="10515600" cy="1325563"/>
          </a:xfrm>
        </p:spPr>
        <p:txBody>
          <a:bodyPr>
            <a:normAutofit/>
          </a:bodyPr>
          <a:lstStyle/>
          <a:p>
            <a:r>
              <a:rPr kumimoji="0" lang="en-US" b="0" i="0" u="none" strike="noStrike" kern="1200" cap="none" spc="0" normalizeH="0" baseline="0" noProof="0" dirty="0">
                <a:ln>
                  <a:noFill/>
                </a:ln>
                <a:solidFill>
                  <a:schemeClr val="accent2"/>
                </a:solidFill>
                <a:effectLst/>
                <a:uLnTx/>
                <a:uFillTx/>
                <a:latin typeface="Algerian" panose="04020705040A02060702" pitchFamily="82" charset="0"/>
                <a:ea typeface="+mj-ea"/>
                <a:cs typeface="+mj-cs"/>
              </a:rPr>
              <a:t>Guidance resources</a:t>
            </a:r>
            <a:endParaRPr lang="en-US" dirty="0">
              <a:solidFill>
                <a:schemeClr val="accent2"/>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CB9B1A9-9CDF-1466-84AE-602B5D3F0724}"/>
              </a:ext>
            </a:extLst>
          </p:cNvPr>
          <p:cNvSpPr>
            <a:spLocks noGrp="1"/>
          </p:cNvSpPr>
          <p:nvPr>
            <p:ph idx="1"/>
          </p:nvPr>
        </p:nvSpPr>
        <p:spPr>
          <a:xfrm>
            <a:off x="838200" y="1307690"/>
            <a:ext cx="10515600" cy="5550310"/>
          </a:xfrm>
        </p:spPr>
        <p:txBody>
          <a:bodyPr>
            <a:normAutofit/>
          </a:bodyPr>
          <a:lstStyle/>
          <a:p>
            <a:pPr marL="457200" marR="0">
              <a:spcBef>
                <a:spcPts val="0"/>
              </a:spcBef>
              <a:spcAft>
                <a:spcPts val="800"/>
              </a:spcAft>
            </a:pPr>
            <a:r>
              <a:rPr lang="en-US" sz="1600" b="1" u="sng" dirty="0">
                <a:effectLst/>
                <a:latin typeface="Calibri" panose="020F0502020204030204" pitchFamily="34" charset="0"/>
                <a:ea typeface="Calibri" panose="020F0502020204030204" pitchFamily="34" charset="0"/>
                <a:cs typeface="Calibri" panose="020F0502020204030204" pitchFamily="34" charset="0"/>
              </a:rPr>
              <a:t>REBA TITLE STANDARDS (“TS”) AND FORMS: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dirty="0">
                <a:effectLst/>
                <a:latin typeface="Calibri" panose="020F0502020204030204" pitchFamily="34" charset="0"/>
                <a:ea typeface="Calibri" panose="020F0502020204030204" pitchFamily="34" charset="0"/>
                <a:cs typeface="Calibri" panose="020F0502020204030204" pitchFamily="34" charset="0"/>
              </a:rPr>
              <a:t>FORMS: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dirty="0">
                <a:effectLst/>
                <a:latin typeface="Calibri" panose="020F0502020204030204" pitchFamily="34" charset="0"/>
                <a:ea typeface="Calibri" panose="020F0502020204030204" pitchFamily="34" charset="0"/>
                <a:cs typeface="Calibri" panose="020F0502020204030204" pitchFamily="34" charset="0"/>
              </a:rPr>
              <a:t>FORM 19: QUITCLAIM DEED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dirty="0">
                <a:effectLst/>
                <a:latin typeface="Calibri" panose="020F0502020204030204" pitchFamily="34" charset="0"/>
                <a:ea typeface="Calibri" panose="020F0502020204030204" pitchFamily="34" charset="0"/>
                <a:cs typeface="Calibri" panose="020F0502020204030204" pitchFamily="34" charset="0"/>
              </a:rPr>
              <a:t>FORM 22: RESIDENTIAL CONDOMINIUM UNIT DEED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dirty="0">
                <a:effectLst/>
                <a:latin typeface="Calibri" panose="020F0502020204030204" pitchFamily="34" charset="0"/>
                <a:ea typeface="Calibri" panose="020F0502020204030204" pitchFamily="34" charset="0"/>
                <a:cs typeface="Calibri" panose="020F0502020204030204" pitchFamily="34" charset="0"/>
              </a:rPr>
              <a:t>FORM 64: TERMINATION OF HOMESTEAD BY STATEMENT MADE IN DEED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cap="all" dirty="0">
                <a:effectLst/>
                <a:latin typeface="Calibri" panose="020F0502020204030204" pitchFamily="34" charset="0"/>
                <a:ea typeface="Calibri" panose="020F0502020204030204" pitchFamily="34" charset="0"/>
                <a:cs typeface="Calibri" panose="020F0502020204030204" pitchFamily="34" charset="0"/>
              </a:rPr>
              <a:t>Business Entities: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cap="all" dirty="0">
                <a:effectLst/>
                <a:latin typeface="Calibri" panose="020F0502020204030204" pitchFamily="34" charset="0"/>
                <a:ea typeface="Calibri" panose="020F0502020204030204" pitchFamily="34" charset="0"/>
                <a:cs typeface="Calibri" panose="020F0502020204030204" pitchFamily="34" charset="0"/>
              </a:rPr>
              <a:t>Ts 9: business trusts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cap="all" dirty="0" err="1">
                <a:effectLst/>
                <a:latin typeface="Calibri" panose="020F0502020204030204" pitchFamily="34" charset="0"/>
                <a:ea typeface="Calibri" panose="020F0502020204030204" pitchFamily="34" charset="0"/>
                <a:cs typeface="Calibri" panose="020F0502020204030204" pitchFamily="34" charset="0"/>
              </a:rPr>
              <a:t>ts</a:t>
            </a:r>
            <a:r>
              <a:rPr lang="en-US" sz="1600" b="1" u="sng" cap="all" dirty="0">
                <a:effectLst/>
                <a:latin typeface="Calibri" panose="020F0502020204030204" pitchFamily="34" charset="0"/>
                <a:ea typeface="Calibri" panose="020F0502020204030204" pitchFamily="34" charset="0"/>
                <a:cs typeface="Calibri" panose="020F0502020204030204" pitchFamily="34" charset="0"/>
              </a:rPr>
              <a:t> 11: </a:t>
            </a:r>
            <a:r>
              <a:rPr lang="en-US" sz="1600" b="1" u="sng" cap="all" dirty="0" err="1">
                <a:effectLst/>
                <a:latin typeface="Calibri" panose="020F0502020204030204" pitchFamily="34" charset="0"/>
                <a:ea typeface="Calibri" panose="020F0502020204030204" pitchFamily="34" charset="0"/>
                <a:cs typeface="Calibri" panose="020F0502020204030204" pitchFamily="34" charset="0"/>
              </a:rPr>
              <a:t>cORPORATE</a:t>
            </a:r>
            <a:r>
              <a:rPr lang="en-US" sz="1600" b="1" u="sng" cap="all" dirty="0">
                <a:effectLst/>
                <a:latin typeface="Calibri" panose="020F0502020204030204" pitchFamily="34" charset="0"/>
                <a:ea typeface="Calibri" panose="020F0502020204030204" pitchFamily="34" charset="0"/>
                <a:cs typeface="Calibri" panose="020F0502020204030204" pitchFamily="34" charset="0"/>
              </a:rPr>
              <a:t> TRANSFERS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cap="all" dirty="0" err="1">
                <a:effectLst/>
                <a:latin typeface="Calibri" panose="020F0502020204030204" pitchFamily="34" charset="0"/>
                <a:ea typeface="Calibri" panose="020F0502020204030204" pitchFamily="34" charset="0"/>
                <a:cs typeface="Calibri" panose="020F0502020204030204" pitchFamily="34" charset="0"/>
              </a:rPr>
              <a:t>ts</a:t>
            </a:r>
            <a:r>
              <a:rPr lang="en-US" sz="1600" b="1" u="sng" cap="all" dirty="0">
                <a:effectLst/>
                <a:latin typeface="Calibri" panose="020F0502020204030204" pitchFamily="34" charset="0"/>
                <a:ea typeface="Calibri" panose="020F0502020204030204" pitchFamily="34" charset="0"/>
                <a:cs typeface="Calibri" panose="020F0502020204030204" pitchFamily="34" charset="0"/>
              </a:rPr>
              <a:t> 12: </a:t>
            </a:r>
            <a:r>
              <a:rPr lang="en-US" sz="1600" b="1" u="sng" cap="all" dirty="0" err="1">
                <a:effectLst/>
                <a:latin typeface="Calibri" panose="020F0502020204030204" pitchFamily="34" charset="0"/>
                <a:ea typeface="Calibri" panose="020F0502020204030204" pitchFamily="34" charset="0"/>
                <a:cs typeface="Calibri" panose="020F0502020204030204" pitchFamily="34" charset="0"/>
              </a:rPr>
              <a:t>fOREIGN</a:t>
            </a:r>
            <a:r>
              <a:rPr lang="en-US" sz="1600" b="1" u="sng" cap="all" dirty="0">
                <a:effectLst/>
                <a:latin typeface="Calibri" panose="020F0502020204030204" pitchFamily="34" charset="0"/>
                <a:ea typeface="Calibri" panose="020F0502020204030204" pitchFamily="34" charset="0"/>
                <a:cs typeface="Calibri" panose="020F0502020204030204" pitchFamily="34" charset="0"/>
              </a:rPr>
              <a:t> </a:t>
            </a:r>
            <a:r>
              <a:rPr lang="en-US" sz="1600" b="1" u="sng" cap="all" dirty="0" err="1">
                <a:effectLst/>
                <a:latin typeface="Calibri" panose="020F0502020204030204" pitchFamily="34" charset="0"/>
                <a:ea typeface="Calibri" panose="020F0502020204030204" pitchFamily="34" charset="0"/>
                <a:cs typeface="Calibri" panose="020F0502020204030204" pitchFamily="34" charset="0"/>
              </a:rPr>
              <a:t>COrPORATIONS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cap="all" dirty="0">
                <a:effectLst/>
                <a:latin typeface="Calibri" panose="020F0502020204030204" pitchFamily="34" charset="0"/>
                <a:ea typeface="Calibri" panose="020F0502020204030204" pitchFamily="34" charset="0"/>
                <a:cs typeface="Calibri" panose="020F0502020204030204" pitchFamily="34" charset="0"/>
              </a:rPr>
              <a:t>TS 17: CORPORATE TAX LIENS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cap="all" dirty="0" err="1">
                <a:effectLst/>
                <a:latin typeface="Calibri" panose="020F0502020204030204" pitchFamily="34" charset="0"/>
                <a:ea typeface="Calibri" panose="020F0502020204030204" pitchFamily="34" charset="0"/>
                <a:cs typeface="Calibri" panose="020F0502020204030204" pitchFamily="34" charset="0"/>
              </a:rPr>
              <a:t>ts</a:t>
            </a:r>
            <a:r>
              <a:rPr lang="en-US" sz="1600" b="1" u="sng" cap="all" dirty="0">
                <a:effectLst/>
                <a:latin typeface="Calibri" panose="020F0502020204030204" pitchFamily="34" charset="0"/>
                <a:ea typeface="Calibri" panose="020F0502020204030204" pitchFamily="34" charset="0"/>
                <a:cs typeface="Calibri" panose="020F0502020204030204" pitchFamily="34" charset="0"/>
              </a:rPr>
              <a:t> 66: transfers by non-profit corporations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cap="all" dirty="0">
                <a:effectLst/>
                <a:latin typeface="Calibri" panose="020F0502020204030204" pitchFamily="34" charset="0"/>
                <a:ea typeface="Calibri" panose="020F0502020204030204" pitchFamily="34" charset="0"/>
                <a:cs typeface="Calibri" panose="020F0502020204030204" pitchFamily="34" charset="0"/>
              </a:rPr>
              <a:t>TS 75: corporate transfers after dissolution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cap="all" dirty="0">
                <a:effectLst/>
                <a:latin typeface="Calibri" panose="020F0502020204030204" pitchFamily="34" charset="0"/>
                <a:ea typeface="Calibri" panose="020F0502020204030204" pitchFamily="34" charset="0"/>
                <a:cs typeface="Calibri" panose="020F0502020204030204" pitchFamily="34" charset="0"/>
              </a:rPr>
              <a:t>TS 59: Limited liability company transfers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cap="all" dirty="0" err="1">
                <a:effectLst/>
                <a:latin typeface="Calibri" panose="020F0502020204030204" pitchFamily="34" charset="0"/>
                <a:ea typeface="Calibri" panose="020F0502020204030204" pitchFamily="34" charset="0"/>
                <a:cs typeface="Calibri" panose="020F0502020204030204" pitchFamily="34" charset="0"/>
              </a:rPr>
              <a:t>ts</a:t>
            </a:r>
            <a:r>
              <a:rPr lang="en-US" sz="1600" b="1" u="sng" cap="all" dirty="0">
                <a:effectLst/>
                <a:latin typeface="Calibri" panose="020F0502020204030204" pitchFamily="34" charset="0"/>
                <a:ea typeface="Calibri" panose="020F0502020204030204" pitchFamily="34" charset="0"/>
                <a:cs typeface="Calibri" panose="020F0502020204030204" pitchFamily="34" charset="0"/>
              </a:rPr>
              <a:t> 26: </a:t>
            </a:r>
            <a:r>
              <a:rPr lang="en-US" sz="1600" b="1" u="sng" cap="all" dirty="0" err="1">
                <a:effectLst/>
                <a:latin typeface="Calibri" panose="020F0502020204030204" pitchFamily="34" charset="0"/>
                <a:ea typeface="Calibri" panose="020F0502020204030204" pitchFamily="34" charset="0"/>
                <a:cs typeface="Calibri" panose="020F0502020204030204" pitchFamily="34" charset="0"/>
              </a:rPr>
              <a:t>lIMITED</a:t>
            </a:r>
            <a:r>
              <a:rPr lang="en-US" sz="1600" b="1" u="sng" cap="all" dirty="0">
                <a:effectLst/>
                <a:latin typeface="Calibri" panose="020F0502020204030204" pitchFamily="34" charset="0"/>
                <a:ea typeface="Calibri" panose="020F0502020204030204" pitchFamily="34" charset="0"/>
                <a:cs typeface="Calibri" panose="020F0502020204030204" pitchFamily="34" charset="0"/>
              </a:rPr>
              <a:t> PARTNERSHIP TRANSFERS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cap="all" dirty="0" err="1">
                <a:effectLst/>
                <a:latin typeface="Calibri" panose="020F0502020204030204" pitchFamily="34" charset="0"/>
                <a:ea typeface="Calibri" panose="020F0502020204030204" pitchFamily="34" charset="0"/>
                <a:cs typeface="Calibri" panose="020F0502020204030204" pitchFamily="34" charset="0"/>
              </a:rPr>
              <a:t>ts</a:t>
            </a:r>
            <a:r>
              <a:rPr lang="en-US" sz="1600" b="1" u="sng" cap="all" dirty="0">
                <a:effectLst/>
                <a:latin typeface="Calibri" panose="020F0502020204030204" pitchFamily="34" charset="0"/>
                <a:ea typeface="Calibri" panose="020F0502020204030204" pitchFamily="34" charset="0"/>
                <a:cs typeface="Calibri" panose="020F0502020204030204" pitchFamily="34" charset="0"/>
              </a:rPr>
              <a:t> 37: GENERAL PARTNERSHIP TRANSFERS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600" b="1" u="sng" cap="all" dirty="0" err="1">
                <a:effectLst/>
                <a:latin typeface="Calibri" panose="020F0502020204030204" pitchFamily="34" charset="0"/>
                <a:ea typeface="Calibri" panose="020F0502020204030204" pitchFamily="34" charset="0"/>
                <a:cs typeface="Calibri" panose="020F0502020204030204" pitchFamily="34" charset="0"/>
              </a:rPr>
              <a:t>ts</a:t>
            </a:r>
            <a:r>
              <a:rPr lang="en-US" sz="1600" b="1" u="sng" cap="all" dirty="0">
                <a:effectLst/>
                <a:latin typeface="Calibri" panose="020F0502020204030204" pitchFamily="34" charset="0"/>
                <a:ea typeface="Calibri" panose="020F0502020204030204" pitchFamily="34" charset="0"/>
                <a:cs typeface="Calibri" panose="020F0502020204030204" pitchFamily="34" charset="0"/>
              </a:rPr>
              <a:t> 60: limited </a:t>
            </a:r>
            <a:r>
              <a:rPr lang="en-US" sz="1600" b="1" u="sng" cap="all" dirty="0" err="1">
                <a:effectLst/>
                <a:latin typeface="Calibri" panose="020F0502020204030204" pitchFamily="34" charset="0"/>
                <a:ea typeface="Calibri" panose="020F0502020204030204" pitchFamily="34" charset="0"/>
                <a:cs typeface="Calibri" panose="020F0502020204030204" pitchFamily="34" charset="0"/>
              </a:rPr>
              <a:t>liabitly</a:t>
            </a:r>
            <a:r>
              <a:rPr lang="en-US" sz="1600" b="1" u="sng" cap="all" dirty="0">
                <a:effectLst/>
                <a:latin typeface="Calibri" panose="020F0502020204030204" pitchFamily="34" charset="0"/>
                <a:ea typeface="Calibri" panose="020F0502020204030204" pitchFamily="34" charset="0"/>
                <a:cs typeface="Calibri" panose="020F0502020204030204" pitchFamily="34" charset="0"/>
              </a:rPr>
              <a:t> partnership transfers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p>
        </p:txBody>
      </p:sp>
      <p:sp>
        <p:nvSpPr>
          <p:cNvPr id="4" name="Slide Number Placeholder 3">
            <a:extLst>
              <a:ext uri="{FF2B5EF4-FFF2-40B4-BE49-F238E27FC236}">
                <a16:creationId xmlns:a16="http://schemas.microsoft.com/office/drawing/2014/main" id="{CAEE912A-BFEE-4B15-7C11-4238679C94A8}"/>
              </a:ext>
            </a:extLst>
          </p:cNvPr>
          <p:cNvSpPr>
            <a:spLocks noGrp="1"/>
          </p:cNvSpPr>
          <p:nvPr>
            <p:ph type="sldNum" sz="quarter" idx="12"/>
          </p:nvPr>
        </p:nvSpPr>
        <p:spPr>
          <a:xfrm>
            <a:off x="8610600" y="6356350"/>
            <a:ext cx="2743200" cy="365125"/>
          </a:xfrm>
        </p:spPr>
        <p:txBody>
          <a:bodyPr>
            <a:normAutofit/>
          </a:bodyPr>
          <a:lstStyle/>
          <a:p>
            <a:pPr>
              <a:spcAft>
                <a:spcPts val="600"/>
              </a:spcAft>
            </a:pPr>
            <a:fld id="{8EE1E299-ECE8-4C5F-8245-07A8BACAE433}" type="slidenum">
              <a:rPr lang="en-US" smtClean="0"/>
              <a:pPr>
                <a:spcAft>
                  <a:spcPts val="600"/>
                </a:spcAft>
              </a:pPr>
              <a:t>59</a:t>
            </a:fld>
            <a:endParaRPr lang="en-US"/>
          </a:p>
        </p:txBody>
      </p:sp>
    </p:spTree>
    <p:extLst>
      <p:ext uri="{BB962C8B-B14F-4D97-AF65-F5344CB8AC3E}">
        <p14:creationId xmlns:p14="http://schemas.microsoft.com/office/powerpoint/2010/main" val="1819204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622D-2503-2B39-F6DC-DFE453626BEB}"/>
              </a:ext>
            </a:extLst>
          </p:cNvPr>
          <p:cNvSpPr>
            <a:spLocks noGrp="1"/>
          </p:cNvSpPr>
          <p:nvPr>
            <p:ph type="ctrTitle"/>
          </p:nvPr>
        </p:nvSpPr>
        <p:spPr>
          <a:xfrm>
            <a:off x="838200" y="1060682"/>
            <a:ext cx="3411071" cy="3047235"/>
          </a:xfrm>
        </p:spPr>
        <p:txBody>
          <a:bodyPr vert="horz" lIns="91440" tIns="45720" rIns="91440" bIns="45720" rtlCol="0" anchor="t">
            <a:normAutofit/>
          </a:bodyPr>
          <a:lstStyle/>
          <a:p>
            <a:pPr algn="l" defTabSz="914400"/>
            <a:r>
              <a:rPr kumimoji="0" lang="en-US" sz="3200" b="1" i="0" u="none" strike="noStrike" kern="1200" cap="none" spc="0" normalizeH="0" baseline="0" noProof="0">
                <a:ln>
                  <a:noFill/>
                </a:ln>
                <a:solidFill>
                  <a:schemeClr val="tx1"/>
                </a:solidFill>
                <a:effectLst/>
                <a:uLnTx/>
                <a:uFillTx/>
                <a:latin typeface="+mj-lt"/>
                <a:ea typeface="+mj-ea"/>
                <a:cs typeface="+mj-cs"/>
              </a:rPr>
              <a:t>What if there is a problem with the Trustee Certificate Pursuant to M.G.L. c. 184, § 35 that is already on record?</a:t>
            </a:r>
            <a:endParaRPr lang="en-US" sz="3200" kern="1200">
              <a:solidFill>
                <a:schemeClr val="tx1"/>
              </a:solidFill>
              <a:latin typeface="+mj-lt"/>
              <a:ea typeface="+mj-ea"/>
              <a:cs typeface="+mj-cs"/>
            </a:endParaRPr>
          </a:p>
        </p:txBody>
      </p:sp>
      <p:sp>
        <p:nvSpPr>
          <p:cNvPr id="3" name="Subtitle 2">
            <a:extLst>
              <a:ext uri="{FF2B5EF4-FFF2-40B4-BE49-F238E27FC236}">
                <a16:creationId xmlns:a16="http://schemas.microsoft.com/office/drawing/2014/main" id="{48406B43-7128-1E54-9ABC-6A15496567BA}"/>
              </a:ext>
            </a:extLst>
          </p:cNvPr>
          <p:cNvSpPr>
            <a:spLocks noGrp="1"/>
          </p:cNvSpPr>
          <p:nvPr>
            <p:ph type="subTitle" idx="1"/>
          </p:nvPr>
        </p:nvSpPr>
        <p:spPr>
          <a:xfrm>
            <a:off x="5348087" y="1035843"/>
            <a:ext cx="5793134" cy="4945857"/>
          </a:xfrm>
        </p:spPr>
        <p:txBody>
          <a:bodyPr vert="horz" lIns="91440" tIns="45720" rIns="91440" bIns="45720" rtlCol="0">
            <a:normAutofit/>
          </a:bodyPr>
          <a:lstStyle/>
          <a:p>
            <a:pPr indent="-228600" algn="l" defTabSz="914400">
              <a:buFont typeface="Arial" panose="020B0604020202020204" pitchFamily="34" charset="0"/>
              <a:buChar char="•"/>
            </a:pPr>
            <a:r>
              <a:rPr lang="en-US" sz="2000"/>
              <a:t>Establish the successor trustee of record, </a:t>
            </a:r>
            <a:r>
              <a:rPr kumimoji="0" lang="en-US" sz="2000" b="0" i="1" u="none" strike="noStrike" cap="none" spc="0" normalizeH="0" baseline="0" noProof="0">
                <a:ln>
                  <a:noFill/>
                </a:ln>
                <a:effectLst/>
                <a:uLnTx/>
                <a:uFillTx/>
              </a:rPr>
              <a:t>See REBA Title Standard 68:</a:t>
            </a:r>
          </a:p>
          <a:p>
            <a:pPr marL="285750" indent="-228600" algn="l" defTabSz="914400">
              <a:buFont typeface="Arial" panose="020B0604020202020204" pitchFamily="34" charset="0"/>
              <a:buChar char="•"/>
            </a:pPr>
            <a:r>
              <a:rPr lang="en-US" sz="2000"/>
              <a:t>Reference a Probate where the trustee is named in the Will or </a:t>
            </a:r>
            <a:r>
              <a:rPr kumimoji="0" lang="en-US" sz="2000" b="0" i="0" u="none" strike="noStrike" cap="none" spc="0" normalizeH="0" baseline="0" noProof="0">
                <a:ln>
                  <a:noFill/>
                </a:ln>
                <a:effectLst/>
                <a:uLnTx/>
                <a:uFillTx/>
              </a:rPr>
              <a:t>Decree and Order of Complete Settlement </a:t>
            </a:r>
            <a:r>
              <a:rPr lang="en-US" sz="2000"/>
              <a:t>listed as a Devisee in MPC form 163 and Decree and Order of Complete Settlement.  </a:t>
            </a:r>
          </a:p>
          <a:p>
            <a:pPr marL="285750" indent="-228600" algn="l" defTabSz="914400">
              <a:buFont typeface="Arial" panose="020B0604020202020204" pitchFamily="34" charset="0"/>
              <a:buChar char="•"/>
            </a:pPr>
            <a:r>
              <a:rPr lang="en-US" sz="2000"/>
              <a:t>Record a certified copy of a section 35 certificate  already recorded in a different registry in the registry where the property lies.</a:t>
            </a:r>
          </a:p>
          <a:p>
            <a:pPr marL="285750" indent="-228600" algn="l" defTabSz="914400">
              <a:buFont typeface="Arial" panose="020B0604020202020204" pitchFamily="34" charset="0"/>
              <a:buChar char="•"/>
            </a:pPr>
            <a:r>
              <a:rPr lang="en-US" sz="2000"/>
              <a:t>Probate court order appointing the successor trustee. </a:t>
            </a:r>
          </a:p>
          <a:p>
            <a:pPr marL="285750" indent="-228600" algn="l" defTabSz="914400">
              <a:buFont typeface="Arial" panose="020B0604020202020204" pitchFamily="34" charset="0"/>
              <a:buChar char="•"/>
            </a:pPr>
            <a:endParaRPr lang="en-US" sz="2000"/>
          </a:p>
        </p:txBody>
      </p:sp>
      <p:grpSp>
        <p:nvGrpSpPr>
          <p:cNvPr id="8" name="Group 7">
            <a:extLst>
              <a:ext uri="{FF2B5EF4-FFF2-40B4-BE49-F238E27FC236}">
                <a16:creationId xmlns:a16="http://schemas.microsoft.com/office/drawing/2014/main" id="{62EF589D-1946-AC37-0BAA-9A9E3E5E71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9" name="Rectangle 8">
              <a:extLst>
                <a:ext uri="{FF2B5EF4-FFF2-40B4-BE49-F238E27FC236}">
                  <a16:creationId xmlns:a16="http://schemas.microsoft.com/office/drawing/2014/main" id="{CD888693-6C18-882C-73B2-7F2C4E4E06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ACC3AC-8A38-9C97-5A5E-4F5F4772C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D95F482C-7181-A3A1-4704-2BEF72648D36}"/>
              </a:ext>
            </a:extLst>
          </p:cNvPr>
          <p:cNvSpPr>
            <a:spLocks noGrp="1"/>
          </p:cNvSpPr>
          <p:nvPr>
            <p:ph type="sldNum" sz="quarter" idx="12"/>
          </p:nvPr>
        </p:nvSpPr>
        <p:spPr/>
        <p:txBody>
          <a:bodyPr/>
          <a:lstStyle/>
          <a:p>
            <a:fld id="{8EE1E299-ECE8-4C5F-8245-07A8BACAE433}" type="slidenum">
              <a:rPr lang="en-US" smtClean="0"/>
              <a:t>6</a:t>
            </a:fld>
            <a:endParaRPr lang="en-US"/>
          </a:p>
        </p:txBody>
      </p:sp>
    </p:spTree>
    <p:extLst>
      <p:ext uri="{BB962C8B-B14F-4D97-AF65-F5344CB8AC3E}">
        <p14:creationId xmlns:p14="http://schemas.microsoft.com/office/powerpoint/2010/main" val="35704761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3FCDFCA-FFAC-C2DB-D294-32873914B8CC}"/>
              </a:ext>
            </a:extLst>
          </p:cNvPr>
          <p:cNvSpPr>
            <a:spLocks noGrp="1"/>
          </p:cNvSpPr>
          <p:nvPr>
            <p:ph type="title"/>
          </p:nvPr>
        </p:nvSpPr>
        <p:spPr>
          <a:xfrm>
            <a:off x="838200" y="365125"/>
            <a:ext cx="10515600" cy="1325563"/>
          </a:xfrm>
        </p:spPr>
        <p:txBody>
          <a:bodyPr>
            <a:normAutofit/>
          </a:bodyPr>
          <a:lstStyle/>
          <a:p>
            <a:r>
              <a:rPr kumimoji="0" lang="en-US" b="0" i="0" u="none" strike="noStrike" kern="1200" cap="none" spc="0" normalizeH="0" baseline="0" noProof="0" dirty="0">
                <a:ln>
                  <a:noFill/>
                </a:ln>
                <a:solidFill>
                  <a:schemeClr val="accent2"/>
                </a:solidFill>
                <a:effectLst/>
                <a:uLnTx/>
                <a:uFillTx/>
                <a:latin typeface="Algerian" panose="04020705040A02060702" pitchFamily="82" charset="0"/>
                <a:ea typeface="+mj-ea"/>
                <a:cs typeface="+mj-cs"/>
              </a:rPr>
              <a:t>Guidance resources</a:t>
            </a:r>
            <a:endParaRPr lang="en-US" dirty="0">
              <a:solidFill>
                <a:schemeClr val="accent2"/>
              </a:solidFill>
            </a:endParaRP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6BD4DA5-E068-BCE8-5E37-842049F9734B}"/>
              </a:ext>
            </a:extLst>
          </p:cNvPr>
          <p:cNvSpPr>
            <a:spLocks noGrp="1"/>
          </p:cNvSpPr>
          <p:nvPr>
            <p:ph idx="1"/>
          </p:nvPr>
        </p:nvSpPr>
        <p:spPr>
          <a:xfrm>
            <a:off x="838200" y="1347019"/>
            <a:ext cx="10515600" cy="4829944"/>
          </a:xfrm>
        </p:spPr>
        <p:txBody>
          <a:bodyPr>
            <a:normAutofit/>
          </a:bodyPr>
          <a:lstStyle/>
          <a:p>
            <a:pPr marL="457200" marR="0">
              <a:spcBef>
                <a:spcPts val="0"/>
              </a:spcBef>
              <a:spcAft>
                <a:spcPts val="800"/>
              </a:spcAft>
            </a:pPr>
            <a:r>
              <a:rPr lang="en-US" sz="1800" b="1" u="sng" cap="all" dirty="0">
                <a:effectLst/>
                <a:latin typeface="Calibri" panose="020F0502020204030204" pitchFamily="34" charset="0"/>
                <a:ea typeface="Calibri" panose="020F0502020204030204" pitchFamily="34" charset="0"/>
                <a:cs typeface="Calibri" panose="020F0502020204030204" pitchFamily="34" charset="0"/>
              </a:rPr>
              <a:t>Fiduciaries: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800" b="1" u="sng" cap="all" dirty="0">
                <a:effectLst/>
                <a:latin typeface="Calibri" panose="020F0502020204030204" pitchFamily="34" charset="0"/>
                <a:ea typeface="Calibri" panose="020F0502020204030204" pitchFamily="34" charset="0"/>
                <a:cs typeface="Calibri" panose="020F0502020204030204" pitchFamily="34" charset="0"/>
              </a:rPr>
              <a:t>Ts 10: Executor’s power of sale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TS 78: PERSONAL REPRESENTATIVE CONVEYANCES PER POWER OF SALE UNDER MASSACHUSETTS UNIFORM PROBATE CODE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800" b="1" u="sng" cap="all" dirty="0">
                <a:effectLst/>
                <a:latin typeface="Calibri" panose="020F0502020204030204" pitchFamily="34" charset="0"/>
                <a:ea typeface="Calibri" panose="020F0502020204030204" pitchFamily="34" charset="0"/>
                <a:cs typeface="Calibri" panose="020F0502020204030204" pitchFamily="34" charset="0"/>
              </a:rPr>
              <a:t>Ts 14: missing probates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800" b="1" u="sng" cap="all" dirty="0" err="1">
                <a:effectLst/>
                <a:latin typeface="Calibri" panose="020F0502020204030204" pitchFamily="34" charset="0"/>
                <a:ea typeface="Calibri" panose="020F0502020204030204" pitchFamily="34" charset="0"/>
                <a:cs typeface="Calibri" panose="020F0502020204030204" pitchFamily="34" charset="0"/>
              </a:rPr>
              <a:t>ts</a:t>
            </a:r>
            <a:r>
              <a:rPr lang="en-US" sz="1800" b="1" u="sng" cap="all" dirty="0">
                <a:effectLst/>
                <a:latin typeface="Calibri" panose="020F0502020204030204" pitchFamily="34" charset="0"/>
                <a:ea typeface="Calibri" panose="020F0502020204030204" pitchFamily="34" charset="0"/>
                <a:cs typeface="Calibri" panose="020F0502020204030204" pitchFamily="34" charset="0"/>
              </a:rPr>
              <a:t> 36: probate inventories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800" b="1" u="sng" cap="all" dirty="0">
                <a:effectLst/>
                <a:latin typeface="Calibri" panose="020F0502020204030204" pitchFamily="34" charset="0"/>
                <a:ea typeface="Calibri" panose="020F0502020204030204" pitchFamily="34" charset="0"/>
                <a:cs typeface="Calibri" panose="020F0502020204030204" pitchFamily="34" charset="0"/>
              </a:rPr>
              <a:t>TS 40: transfers by devisees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800" b="1" u="sng" cap="all" dirty="0">
                <a:effectLst/>
                <a:latin typeface="Calibri" panose="020F0502020204030204" pitchFamily="34" charset="0"/>
                <a:ea typeface="Calibri" panose="020F0502020204030204" pitchFamily="34" charset="0"/>
                <a:cs typeface="Calibri" panose="020F0502020204030204" pitchFamily="34" charset="0"/>
              </a:rPr>
              <a:t>TS 41: list of heirs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800" b="1" u="sng" cap="all" dirty="0">
                <a:effectLst/>
                <a:latin typeface="Calibri" panose="020F0502020204030204" pitchFamily="34" charset="0"/>
                <a:ea typeface="Calibri" panose="020F0502020204030204" pitchFamily="34" charset="0"/>
                <a:cs typeface="Calibri" panose="020F0502020204030204" pitchFamily="34" charset="0"/>
              </a:rPr>
              <a:t>TS 3: federal estate tax liens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800" b="1" u="sng" cap="all" dirty="0">
                <a:effectLst/>
                <a:latin typeface="Calibri" panose="020F0502020204030204" pitchFamily="34" charset="0"/>
                <a:ea typeface="Calibri" panose="020F0502020204030204" pitchFamily="34" charset="0"/>
                <a:cs typeface="Calibri" panose="020F0502020204030204" pitchFamily="34" charset="0"/>
              </a:rPr>
              <a:t>TS 24: Massachusetts estate tax liens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800" b="1" u="sng" cap="all" dirty="0">
                <a:effectLst/>
                <a:latin typeface="Calibri" panose="020F0502020204030204" pitchFamily="34" charset="0"/>
                <a:ea typeface="Calibri" panose="020F0502020204030204" pitchFamily="34" charset="0"/>
                <a:cs typeface="Calibri" panose="020F0502020204030204" pitchFamily="34" charset="0"/>
              </a:rPr>
              <a:t>TS 13: </a:t>
            </a:r>
            <a:r>
              <a:rPr lang="en-US" sz="1800" b="1" u="sng" cap="all" dirty="0" err="1">
                <a:effectLst/>
                <a:latin typeface="Calibri" panose="020F0502020204030204" pitchFamily="34" charset="0"/>
                <a:ea typeface="Calibri" panose="020F0502020204030204" pitchFamily="34" charset="0"/>
                <a:cs typeface="Calibri" panose="020F0502020204030204" pitchFamily="34" charset="0"/>
              </a:rPr>
              <a:t>massachusetts</a:t>
            </a:r>
            <a:r>
              <a:rPr lang="en-US" sz="1800" b="1" u="sng" cap="all" dirty="0">
                <a:effectLst/>
                <a:latin typeface="Calibri" panose="020F0502020204030204" pitchFamily="34" charset="0"/>
                <a:ea typeface="Calibri" panose="020F0502020204030204" pitchFamily="34" charset="0"/>
                <a:cs typeface="Calibri" panose="020F0502020204030204" pitchFamily="34" charset="0"/>
              </a:rPr>
              <a:t> inheritance tax liens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800" b="1" u="sng" cap="all" dirty="0" err="1">
                <a:effectLst/>
                <a:latin typeface="Calibri" panose="020F0502020204030204" pitchFamily="34" charset="0"/>
                <a:ea typeface="Calibri" panose="020F0502020204030204" pitchFamily="34" charset="0"/>
                <a:cs typeface="Calibri" panose="020F0502020204030204" pitchFamily="34" charset="0"/>
              </a:rPr>
              <a:t>ts</a:t>
            </a:r>
            <a:r>
              <a:rPr lang="en-US" sz="1800" b="1" u="sng" cap="all" dirty="0">
                <a:effectLst/>
                <a:latin typeface="Calibri" panose="020F0502020204030204" pitchFamily="34" charset="0"/>
                <a:ea typeface="Calibri" panose="020F0502020204030204" pitchFamily="34" charset="0"/>
                <a:cs typeface="Calibri" panose="020F0502020204030204" pitchFamily="34" charset="0"/>
              </a:rPr>
              <a:t> 61: </a:t>
            </a:r>
            <a:r>
              <a:rPr lang="en-US" sz="1800" b="1" u="sng" cap="all" dirty="0" err="1">
                <a:effectLst/>
                <a:latin typeface="Calibri" panose="020F0502020204030204" pitchFamily="34" charset="0"/>
                <a:ea typeface="Calibri" panose="020F0502020204030204" pitchFamily="34" charset="0"/>
                <a:cs typeface="Calibri" panose="020F0502020204030204" pitchFamily="34" charset="0"/>
              </a:rPr>
              <a:t>massachusetts</a:t>
            </a:r>
            <a:r>
              <a:rPr lang="en-US" sz="1800" b="1" u="sng" cap="all" dirty="0">
                <a:effectLst/>
                <a:latin typeface="Calibri" panose="020F0502020204030204" pitchFamily="34" charset="0"/>
                <a:ea typeface="Calibri" panose="020F0502020204030204" pitchFamily="34" charset="0"/>
                <a:cs typeface="Calibri" panose="020F0502020204030204" pitchFamily="34" charset="0"/>
              </a:rPr>
              <a:t> estate tax liens with respect to transfers for inadequate consideration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sz="1800" b="1" u="sng" cap="all" dirty="0">
                <a:effectLst/>
                <a:latin typeface="Calibri" panose="020F0502020204030204" pitchFamily="34" charset="0"/>
                <a:ea typeface="Calibri" panose="020F0502020204030204" pitchFamily="34" charset="0"/>
                <a:cs typeface="Calibri" panose="020F0502020204030204" pitchFamily="34" charset="0"/>
              </a:rPr>
              <a:t>FORM 32:  </a:t>
            </a:r>
            <a:r>
              <a:rPr lang="en-US" sz="1800" b="1" u="sng" cap="all" dirty="0" err="1">
                <a:effectLst/>
                <a:latin typeface="Calibri" panose="020F0502020204030204" pitchFamily="34" charset="0"/>
                <a:ea typeface="Calibri" panose="020F0502020204030204" pitchFamily="34" charset="0"/>
                <a:cs typeface="Calibri" panose="020F0502020204030204" pitchFamily="34" charset="0"/>
              </a:rPr>
              <a:t>eSTATE</a:t>
            </a:r>
            <a:r>
              <a:rPr lang="en-US" sz="1800" b="1" u="sng" cap="all" dirty="0">
                <a:effectLst/>
                <a:latin typeface="Calibri" panose="020F0502020204030204" pitchFamily="34" charset="0"/>
                <a:ea typeface="Calibri" panose="020F0502020204030204" pitchFamily="34" charset="0"/>
                <a:cs typeface="Calibri" panose="020F0502020204030204" pitchFamily="34" charset="0"/>
              </a:rPr>
              <a:t> TAX AFFIDAVIT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p>
        </p:txBody>
      </p:sp>
      <p:sp>
        <p:nvSpPr>
          <p:cNvPr id="4" name="Slide Number Placeholder 3">
            <a:extLst>
              <a:ext uri="{FF2B5EF4-FFF2-40B4-BE49-F238E27FC236}">
                <a16:creationId xmlns:a16="http://schemas.microsoft.com/office/drawing/2014/main" id="{F17DDAB2-A014-1B39-6A94-8602BA3558E6}"/>
              </a:ext>
            </a:extLst>
          </p:cNvPr>
          <p:cNvSpPr>
            <a:spLocks noGrp="1"/>
          </p:cNvSpPr>
          <p:nvPr>
            <p:ph type="sldNum" sz="quarter" idx="12"/>
          </p:nvPr>
        </p:nvSpPr>
        <p:spPr>
          <a:xfrm>
            <a:off x="8610600" y="6356350"/>
            <a:ext cx="2743200" cy="365125"/>
          </a:xfrm>
        </p:spPr>
        <p:txBody>
          <a:bodyPr>
            <a:normAutofit/>
          </a:bodyPr>
          <a:lstStyle/>
          <a:p>
            <a:pPr>
              <a:spcAft>
                <a:spcPts val="600"/>
              </a:spcAft>
            </a:pPr>
            <a:fld id="{8EE1E299-ECE8-4C5F-8245-07A8BACAE433}" type="slidenum">
              <a:rPr lang="en-US" smtClean="0"/>
              <a:pPr>
                <a:spcAft>
                  <a:spcPts val="600"/>
                </a:spcAft>
              </a:pPr>
              <a:t>60</a:t>
            </a:fld>
            <a:endParaRPr lang="en-US"/>
          </a:p>
        </p:txBody>
      </p:sp>
    </p:spTree>
    <p:extLst>
      <p:ext uri="{BB962C8B-B14F-4D97-AF65-F5344CB8AC3E}">
        <p14:creationId xmlns:p14="http://schemas.microsoft.com/office/powerpoint/2010/main" val="27285940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DA37A-1CD4-4701-55E6-6ECF9898EFF6}"/>
              </a:ext>
            </a:extLst>
          </p:cNvPr>
          <p:cNvSpPr>
            <a:spLocks noGrp="1"/>
          </p:cNvSpPr>
          <p:nvPr>
            <p:ph type="title"/>
          </p:nvPr>
        </p:nvSpPr>
        <p:spPr>
          <a:xfrm>
            <a:off x="838200" y="365127"/>
            <a:ext cx="10515600" cy="709071"/>
          </a:xfrm>
        </p:spPr>
        <p:txBody>
          <a:bodyPr/>
          <a:lstStyle/>
          <a:p>
            <a:r>
              <a:rPr kumimoji="0" lang="en-US" sz="2800" b="0" i="0" u="none" strike="noStrike" kern="1200" cap="none" spc="0" normalizeH="0" baseline="0" noProof="0" dirty="0">
                <a:ln>
                  <a:noFill/>
                </a:ln>
                <a:solidFill>
                  <a:schemeClr val="accent2"/>
                </a:solidFill>
                <a:effectLst/>
                <a:uLnTx/>
                <a:uFillTx/>
                <a:latin typeface="Algerian" panose="04020705040A02060702" pitchFamily="82" charset="0"/>
                <a:ea typeface="+mj-ea"/>
                <a:cs typeface="+mj-cs"/>
              </a:rPr>
              <a:t>Guidance resources</a:t>
            </a:r>
            <a:endParaRPr lang="en-US" dirty="0">
              <a:solidFill>
                <a:schemeClr val="accent2"/>
              </a:solidFill>
            </a:endParaRPr>
          </a:p>
        </p:txBody>
      </p:sp>
      <p:sp>
        <p:nvSpPr>
          <p:cNvPr id="3" name="Content Placeholder 2">
            <a:extLst>
              <a:ext uri="{FF2B5EF4-FFF2-40B4-BE49-F238E27FC236}">
                <a16:creationId xmlns:a16="http://schemas.microsoft.com/office/drawing/2014/main" id="{023AB146-7361-401E-856F-1E0132B9E9FD}"/>
              </a:ext>
            </a:extLst>
          </p:cNvPr>
          <p:cNvSpPr>
            <a:spLocks noGrp="1"/>
          </p:cNvSpPr>
          <p:nvPr>
            <p:ph idx="1"/>
          </p:nvPr>
        </p:nvSpPr>
        <p:spPr>
          <a:xfrm>
            <a:off x="838200" y="1074198"/>
            <a:ext cx="10515600" cy="5850385"/>
          </a:xfrm>
        </p:spPr>
        <p:txBody>
          <a:bodyPr>
            <a:normAutofit fontScale="70000" lnSpcReduction="20000"/>
          </a:bodyPr>
          <a:lstStyle/>
          <a:p>
            <a:pPr marL="457200" marR="0">
              <a:lnSpc>
                <a:spcPct val="107000"/>
              </a:lnSpc>
              <a:spcBef>
                <a:spcPts val="0"/>
              </a:spcBef>
              <a:spcAft>
                <a:spcPts val="800"/>
              </a:spcAft>
            </a:pPr>
            <a:r>
              <a:rPr lang="en-US" sz="2400" b="1" u="sng" cap="all" dirty="0">
                <a:effectLst/>
                <a:latin typeface="Calibri" panose="020F0502020204030204" pitchFamily="34" charset="0"/>
                <a:ea typeface="Calibri" panose="020F0502020204030204" pitchFamily="34" charset="0"/>
                <a:cs typeface="Calibri" panose="020F0502020204030204" pitchFamily="34" charset="0"/>
              </a:rPr>
              <a:t>TS 23: self-dealing by trustee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cap="all" dirty="0">
                <a:effectLst/>
                <a:latin typeface="Calibri" panose="020F0502020204030204" pitchFamily="34" charset="0"/>
                <a:ea typeface="Calibri" panose="020F0502020204030204" pitchFamily="34" charset="0"/>
                <a:cs typeface="Calibri" panose="020F0502020204030204" pitchFamily="34" charset="0"/>
              </a:rPr>
              <a:t>Ts 33:  transfer by trustee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cap="all" dirty="0" err="1">
                <a:effectLst/>
                <a:latin typeface="Calibri" panose="020F0502020204030204" pitchFamily="34" charset="0"/>
                <a:ea typeface="Calibri" panose="020F0502020204030204" pitchFamily="34" charset="0"/>
                <a:cs typeface="Calibri" panose="020F0502020204030204" pitchFamily="34" charset="0"/>
              </a:rPr>
              <a:t>ts</a:t>
            </a:r>
            <a:r>
              <a:rPr lang="en-US" sz="2400" b="1" u="sng" cap="all" dirty="0">
                <a:effectLst/>
                <a:latin typeface="Calibri" panose="020F0502020204030204" pitchFamily="34" charset="0"/>
                <a:ea typeface="Calibri" panose="020F0502020204030204" pitchFamily="34" charset="0"/>
                <a:cs typeface="Calibri" panose="020F0502020204030204" pitchFamily="34" charset="0"/>
              </a:rPr>
              <a:t> 45: transfers to trusts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cap="all" dirty="0" err="1">
                <a:effectLst/>
                <a:latin typeface="Calibri" panose="020F0502020204030204" pitchFamily="34" charset="0"/>
                <a:ea typeface="Calibri" panose="020F0502020204030204" pitchFamily="34" charset="0"/>
                <a:cs typeface="Calibri" panose="020F0502020204030204" pitchFamily="34" charset="0"/>
              </a:rPr>
              <a:t>ts</a:t>
            </a:r>
            <a:r>
              <a:rPr lang="en-US" sz="2400" b="1" u="sng" cap="all" dirty="0">
                <a:effectLst/>
                <a:latin typeface="Calibri" panose="020F0502020204030204" pitchFamily="34" charset="0"/>
                <a:ea typeface="Calibri" panose="020F0502020204030204" pitchFamily="34" charset="0"/>
                <a:cs typeface="Calibri" panose="020F0502020204030204" pitchFamily="34" charset="0"/>
              </a:rPr>
              <a:t> 53: indefinite references-trusts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cap="all" dirty="0" err="1">
                <a:effectLst/>
                <a:latin typeface="Calibri" panose="020F0502020204030204" pitchFamily="34" charset="0"/>
                <a:ea typeface="Calibri" panose="020F0502020204030204" pitchFamily="34" charset="0"/>
                <a:cs typeface="Calibri" panose="020F0502020204030204" pitchFamily="34" charset="0"/>
              </a:rPr>
              <a:t>ts</a:t>
            </a:r>
            <a:r>
              <a:rPr lang="en-US" sz="2400" b="1" u="sng" cap="all" dirty="0">
                <a:effectLst/>
                <a:latin typeface="Calibri" panose="020F0502020204030204" pitchFamily="34" charset="0"/>
                <a:ea typeface="Calibri" panose="020F0502020204030204" pitchFamily="34" charset="0"/>
                <a:cs typeface="Calibri" panose="020F0502020204030204" pitchFamily="34" charset="0"/>
              </a:rPr>
              <a:t> 68: trustee certificate under M.G.L. c. 184, </a:t>
            </a:r>
            <a:r>
              <a:rPr lang="en-US" sz="2400" b="1" u="sng" dirty="0">
                <a:effectLst/>
                <a:latin typeface="Calibri" panose="020F0502020204030204" pitchFamily="34" charset="0"/>
                <a:ea typeface="Calibri" panose="020F0502020204030204" pitchFamily="34" charset="0"/>
                <a:cs typeface="Calibri" panose="020F0502020204030204" pitchFamily="34" charset="0"/>
              </a:rPr>
              <a:t>s 35</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dirty="0">
                <a:effectLst/>
                <a:latin typeface="Calibri" panose="020F0502020204030204" pitchFamily="34" charset="0"/>
                <a:ea typeface="Calibri" panose="020F0502020204030204" pitchFamily="34" charset="0"/>
                <a:cs typeface="Calibri" panose="020F0502020204030204" pitchFamily="34" charset="0"/>
              </a:rPr>
              <a:t>FORM 35:  TRUSTEE’S CERTIFICATE PURSUANT TO M.G.L. C. 184, section 35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dirty="0">
                <a:effectLst/>
                <a:latin typeface="Calibri" panose="020F0502020204030204" pitchFamily="34" charset="0"/>
                <a:ea typeface="Calibri" panose="020F0502020204030204" pitchFamily="34" charset="0"/>
                <a:cs typeface="Calibri" panose="020F0502020204030204" pitchFamily="34" charset="0"/>
              </a:rPr>
              <a:t>FORM 20G:  RECORDED TRUSTS,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dirty="0">
                <a:effectLst/>
                <a:latin typeface="Calibri" panose="020F0502020204030204" pitchFamily="34" charset="0"/>
                <a:ea typeface="Calibri" panose="020F0502020204030204" pitchFamily="34" charset="0"/>
                <a:cs typeface="Calibri" panose="020F0502020204030204" pitchFamily="34" charset="0"/>
              </a:rPr>
              <a:t>FORM 20H:  CERTIFICATE AND DIRECTION OF BENEFICIARY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dirty="0">
                <a:effectLst/>
                <a:latin typeface="Calibri" panose="020F0502020204030204" pitchFamily="34" charset="0"/>
                <a:ea typeface="Calibri" panose="020F0502020204030204" pitchFamily="34" charset="0"/>
                <a:cs typeface="Calibri" panose="020F0502020204030204" pitchFamily="34" charset="0"/>
              </a:rPr>
              <a:t>FORM 20F: NOMINEE TRUSTEE CERTIFICATE OF APPOINTMENT OF SUCCESSOR TRUSTEE AND ACCEPTANCE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dirty="0">
                <a:effectLst/>
                <a:latin typeface="Calibri" panose="020F0502020204030204" pitchFamily="34" charset="0"/>
                <a:ea typeface="Calibri" panose="020F0502020204030204" pitchFamily="34" charset="0"/>
                <a:cs typeface="Calibri" panose="020F0502020204030204" pitchFamily="34" charset="0"/>
              </a:rPr>
              <a:t>FORM 20C:  NOMINEE TRUST RESIGNATION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cap="all" dirty="0" err="1">
                <a:effectLst/>
                <a:latin typeface="Calibri" panose="020F0502020204030204" pitchFamily="34" charset="0"/>
                <a:ea typeface="Calibri" panose="020F0502020204030204" pitchFamily="34" charset="0"/>
                <a:cs typeface="Calibri" panose="020F0502020204030204" pitchFamily="34" charset="0"/>
              </a:rPr>
              <a:t>ts</a:t>
            </a:r>
            <a:r>
              <a:rPr lang="en-US" sz="2400" b="1" u="sng" cap="all" dirty="0">
                <a:effectLst/>
                <a:latin typeface="Calibri" panose="020F0502020204030204" pitchFamily="34" charset="0"/>
                <a:ea typeface="Calibri" panose="020F0502020204030204" pitchFamily="34" charset="0"/>
                <a:cs typeface="Calibri" panose="020F0502020204030204" pitchFamily="34" charset="0"/>
              </a:rPr>
              <a:t> 34:  powers of attorney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cap="all" dirty="0">
                <a:effectLst/>
                <a:latin typeface="Calibri" panose="020F0502020204030204" pitchFamily="34" charset="0"/>
                <a:ea typeface="Calibri" panose="020F0502020204030204" pitchFamily="34" charset="0"/>
                <a:cs typeface="Calibri" panose="020F0502020204030204" pitchFamily="34" charset="0"/>
              </a:rPr>
              <a:t>FORM 1: </a:t>
            </a:r>
            <a:r>
              <a:rPr lang="en-US" sz="2400" b="1" u="sng" cap="all" dirty="0" err="1">
                <a:effectLst/>
                <a:latin typeface="Calibri" panose="020F0502020204030204" pitchFamily="34" charset="0"/>
                <a:ea typeface="Calibri" panose="020F0502020204030204" pitchFamily="34" charset="0"/>
                <a:cs typeface="Calibri" panose="020F0502020204030204" pitchFamily="34" charset="0"/>
              </a:rPr>
              <a:t>aFFIDAVIT</a:t>
            </a:r>
            <a:r>
              <a:rPr lang="en-US" sz="2400" b="1" u="sng" cap="all" dirty="0">
                <a:effectLst/>
                <a:latin typeface="Calibri" panose="020F0502020204030204" pitchFamily="34" charset="0"/>
                <a:ea typeface="Calibri" panose="020F0502020204030204" pitchFamily="34" charset="0"/>
                <a:cs typeface="Calibri" panose="020F0502020204030204" pitchFamily="34" charset="0"/>
              </a:rPr>
              <a:t> REGARDING POWER OF ATTORNEY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cap="all" dirty="0">
                <a:effectLst/>
                <a:latin typeface="Calibri" panose="020F0502020204030204" pitchFamily="34" charset="0"/>
                <a:ea typeface="Calibri" panose="020F0502020204030204" pitchFamily="34" charset="0"/>
                <a:cs typeface="Calibri" panose="020F0502020204030204" pitchFamily="34" charset="0"/>
              </a:rPr>
              <a:t>FORM 10:  GENERAL POWER OF ATTORNEY FOR REPRESENTING SELLER AT CLOSING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cap="all" dirty="0">
                <a:effectLst/>
                <a:latin typeface="Calibri" panose="020F0502020204030204" pitchFamily="34" charset="0"/>
                <a:ea typeface="Calibri" panose="020F0502020204030204" pitchFamily="34" charset="0"/>
                <a:cs typeface="Calibri" panose="020F0502020204030204" pitchFamily="34" charset="0"/>
              </a:rPr>
              <a:t>FORM 11:  LIMITED POWER OF ATTORNEY FOR REPRESENTING SELLER AT CLOSING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cap="all" dirty="0">
                <a:effectLst/>
                <a:latin typeface="Calibri" panose="020F0502020204030204" pitchFamily="34" charset="0"/>
                <a:ea typeface="Calibri" panose="020F0502020204030204" pitchFamily="34" charset="0"/>
                <a:cs typeface="Calibri" panose="020F0502020204030204" pitchFamily="34" charset="0"/>
              </a:rPr>
              <a:t>FORM 28:  BUYERS LIMITED POWER OF ATTORNEY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cap="all" dirty="0">
                <a:effectLst/>
                <a:latin typeface="Calibri" panose="020F0502020204030204" pitchFamily="34" charset="0"/>
                <a:ea typeface="Calibri" panose="020F0502020204030204" pitchFamily="34" charset="0"/>
                <a:cs typeface="Calibri" panose="020F0502020204030204" pitchFamily="34" charset="0"/>
              </a:rPr>
              <a:t>Form 36: notary public – acknowledgement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400" b="1" u="sng" cap="all" dirty="0">
                <a:effectLst/>
                <a:latin typeface="Calibri" panose="020F0502020204030204" pitchFamily="34" charset="0"/>
                <a:ea typeface="Calibri" panose="020F0502020204030204" pitchFamily="34" charset="0"/>
                <a:cs typeface="Calibri" panose="020F0502020204030204" pitchFamily="34" charset="0"/>
              </a:rPr>
              <a:t>form 37:  notary public- jurat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A4CF8C52-4655-66BC-EDC0-947B4543D38D}"/>
              </a:ext>
            </a:extLst>
          </p:cNvPr>
          <p:cNvSpPr>
            <a:spLocks noGrp="1"/>
          </p:cNvSpPr>
          <p:nvPr>
            <p:ph type="sldNum" sz="quarter" idx="12"/>
          </p:nvPr>
        </p:nvSpPr>
        <p:spPr/>
        <p:txBody>
          <a:bodyPr/>
          <a:lstStyle/>
          <a:p>
            <a:fld id="{8EE1E299-ECE8-4C5F-8245-07A8BACAE433}" type="slidenum">
              <a:rPr lang="en-US" smtClean="0"/>
              <a:t>61</a:t>
            </a:fld>
            <a:endParaRPr lang="en-US"/>
          </a:p>
        </p:txBody>
      </p:sp>
    </p:spTree>
    <p:extLst>
      <p:ext uri="{BB962C8B-B14F-4D97-AF65-F5344CB8AC3E}">
        <p14:creationId xmlns:p14="http://schemas.microsoft.com/office/powerpoint/2010/main" val="19484640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05C62C1-8BC9-AFBD-780D-967D5E958C02}"/>
              </a:ext>
            </a:extLst>
          </p:cNvPr>
          <p:cNvSpPr>
            <a:spLocks noGrp="1"/>
          </p:cNvSpPr>
          <p:nvPr>
            <p:ph type="title"/>
          </p:nvPr>
        </p:nvSpPr>
        <p:spPr>
          <a:xfrm>
            <a:off x="838200" y="365125"/>
            <a:ext cx="10515600" cy="1325563"/>
          </a:xfrm>
        </p:spPr>
        <p:txBody>
          <a:bodyPr>
            <a:normAutofit/>
          </a:bodyPr>
          <a:lstStyle/>
          <a:p>
            <a:r>
              <a:rPr lang="en-US" dirty="0">
                <a:solidFill>
                  <a:schemeClr val="accent2"/>
                </a:solidFill>
                <a:latin typeface="Algerian" panose="04020705040A02060702" pitchFamily="82" charset="0"/>
              </a:rPr>
              <a:t>Guidance resources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24127CA-F125-0C33-7E96-9D77BEB8F579}"/>
              </a:ext>
            </a:extLst>
          </p:cNvPr>
          <p:cNvSpPr>
            <a:spLocks noGrp="1"/>
          </p:cNvSpPr>
          <p:nvPr>
            <p:ph idx="1"/>
          </p:nvPr>
        </p:nvSpPr>
        <p:spPr>
          <a:xfrm>
            <a:off x="838200" y="1825625"/>
            <a:ext cx="10515600" cy="4351338"/>
          </a:xfrm>
        </p:spPr>
        <p:txBody>
          <a:bodyPr>
            <a:normAutofit/>
          </a:bodyPr>
          <a:lstStyle/>
          <a:p>
            <a:pPr marL="457200" marR="0">
              <a:spcBef>
                <a:spcPts val="0"/>
              </a:spcBef>
              <a:spcAft>
                <a:spcPts val="800"/>
              </a:spcAft>
            </a:pPr>
            <a:r>
              <a:rPr lang="en-US" b="1" u="sng" cap="all" dirty="0">
                <a:effectLst/>
                <a:latin typeface="Calibri" panose="020F0502020204030204" pitchFamily="34" charset="0"/>
                <a:ea typeface="Calibri" panose="020F0502020204030204" pitchFamily="34" charset="0"/>
                <a:cs typeface="Calibri" panose="020F0502020204030204" pitchFamily="34" charset="0"/>
              </a:rPr>
              <a:t>Land court guidelines (“GL”) and memos: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800"/>
              </a:spcAft>
            </a:pPr>
            <a:r>
              <a:rPr lang="en-US" b="1" u="sng" cap="all" dirty="0">
                <a:effectLst/>
                <a:latin typeface="Calibri" panose="020F0502020204030204" pitchFamily="34" charset="0"/>
                <a:ea typeface="Calibri" panose="020F0502020204030204" pitchFamily="34" charset="0"/>
                <a:cs typeface="Calibri" panose="020F0502020204030204" pitchFamily="34" charset="0"/>
                <a:hlinkClick r:id="rId2"/>
              </a:rPr>
              <a:t>https://www.mass.gov/doc/land-court-guidelines-on-registered-land/download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pPr>
            <a:r>
              <a:rPr lang="en-US" b="1" u="sng" cap="all" dirty="0">
                <a:effectLst/>
                <a:latin typeface="Calibri" panose="020F0502020204030204" pitchFamily="34" charset="0"/>
                <a:ea typeface="Calibri" panose="020F0502020204030204" pitchFamily="34" charset="0"/>
                <a:cs typeface="Calibri" panose="020F0502020204030204" pitchFamily="34" charset="0"/>
                <a:hlinkClick r:id="rId3"/>
              </a:rPr>
              <a:t>https://www.mass.gov/memorandum/form-of-acknowledgments-and-powers-of-attorney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pPr>
            <a:r>
              <a:rPr lang="en-US" b="1" u="sng" cap="all" dirty="0">
                <a:effectLst/>
                <a:latin typeface="Calibri" panose="020F0502020204030204" pitchFamily="34" charset="0"/>
                <a:ea typeface="Calibri" panose="020F0502020204030204" pitchFamily="34" charset="0"/>
                <a:cs typeface="Calibri" panose="020F0502020204030204" pitchFamily="34" charset="0"/>
                <a:hlinkClick r:id="rId4"/>
              </a:rPr>
              <a:t>https://www.mass.gov/doc/land-court-chief-title-examiner-memorandum-re-land-court-guideline-14-death-the-effect-of-death/download</a:t>
            </a:r>
            <a:endParaRPr lang="en-US" b="1" u="sng" cap="all"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pPr>
            <a:r>
              <a:rPr lang="en-US" b="1" u="sng" cap="all" dirty="0">
                <a:effectLst/>
                <a:latin typeface="Calibri" panose="020F0502020204030204" pitchFamily="34" charset="0"/>
                <a:ea typeface="Calibri" panose="020F0502020204030204" pitchFamily="34" charset="0"/>
                <a:cs typeface="Times New Roman" panose="02020603050405020304" pitchFamily="18" charset="0"/>
              </a:rPr>
              <a:t>Deed Indexing standards</a:t>
            </a:r>
          </a:p>
          <a:p>
            <a:pPr marL="342900" marR="0" lvl="0" indent="-342900">
              <a:spcBef>
                <a:spcPts val="0"/>
              </a:spcBef>
              <a:spcAft>
                <a:spcPts val="10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hlinkClick r:id="rId5"/>
              </a:rPr>
              <a:t>https://www.sec.state.ma.us/divisions/registry-of-deeds/download/index-standards-2018.pdf</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0C6FB91-083E-F926-9E40-6D2FD0EC7BD8}"/>
              </a:ext>
            </a:extLst>
          </p:cNvPr>
          <p:cNvSpPr>
            <a:spLocks noGrp="1"/>
          </p:cNvSpPr>
          <p:nvPr>
            <p:ph type="sldNum" sz="quarter" idx="12"/>
          </p:nvPr>
        </p:nvSpPr>
        <p:spPr>
          <a:xfrm>
            <a:off x="8610600" y="6356350"/>
            <a:ext cx="2743200" cy="365125"/>
          </a:xfrm>
        </p:spPr>
        <p:txBody>
          <a:bodyPr>
            <a:normAutofit/>
          </a:bodyPr>
          <a:lstStyle/>
          <a:p>
            <a:pPr>
              <a:spcAft>
                <a:spcPts val="600"/>
              </a:spcAft>
            </a:pPr>
            <a:fld id="{8EE1E299-ECE8-4C5F-8245-07A8BACAE433}" type="slidenum">
              <a:rPr lang="en-US" smtClean="0"/>
              <a:pPr>
                <a:spcAft>
                  <a:spcPts val="600"/>
                </a:spcAft>
              </a:pPr>
              <a:t>62</a:t>
            </a:fld>
            <a:endParaRPr lang="en-US"/>
          </a:p>
        </p:txBody>
      </p:sp>
    </p:spTree>
    <p:extLst>
      <p:ext uri="{BB962C8B-B14F-4D97-AF65-F5344CB8AC3E}">
        <p14:creationId xmlns:p14="http://schemas.microsoft.com/office/powerpoint/2010/main" val="2480763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1127125"/>
          </a:xfrm>
        </p:spPr>
        <p:txBody>
          <a:bodyPr>
            <a:normAutofit/>
          </a:bodyPr>
          <a:lstStyle/>
          <a:p>
            <a:r>
              <a:rPr lang="en-US" cap="small" dirty="0">
                <a:solidFill>
                  <a:srgbClr val="0070C0"/>
                </a:solidFill>
              </a:rPr>
              <a:t>Contact Information for Presenters</a:t>
            </a:r>
          </a:p>
        </p:txBody>
      </p:sp>
      <p:sp>
        <p:nvSpPr>
          <p:cNvPr id="3" name="Content Placeholder 2"/>
          <p:cNvSpPr>
            <a:spLocks noGrp="1"/>
          </p:cNvSpPr>
          <p:nvPr>
            <p:ph idx="1"/>
          </p:nvPr>
        </p:nvSpPr>
        <p:spPr>
          <a:xfrm>
            <a:off x="1981200" y="1508126"/>
            <a:ext cx="8229600" cy="4618038"/>
          </a:xfrm>
        </p:spPr>
        <p:txBody>
          <a:bodyPr>
            <a:normAutofit fontScale="70000" lnSpcReduction="20000"/>
          </a:bodyPr>
          <a:lstStyle/>
          <a:p>
            <a:pPr marL="0" indent="0" algn="ctr">
              <a:buNone/>
            </a:pPr>
            <a:endParaRPr lang="en-US" dirty="0"/>
          </a:p>
          <a:p>
            <a:pPr marL="0" indent="0" algn="ctr">
              <a:buNone/>
            </a:pPr>
            <a:r>
              <a:rPr lang="en-US" dirty="0"/>
              <a:t>Lynne Murphy Breen, Esq. – Vice President and Senior Underwriter and Agency Counsel in the Boston Office of Chicago Title and Commonwealth Land Title Insurance Companies.  She also serves as the Director of </a:t>
            </a:r>
            <a:r>
              <a:rPr lang="en-US" dirty="0" err="1"/>
              <a:t>ClearTitle</a:t>
            </a:r>
            <a:r>
              <a:rPr lang="en-US" dirty="0"/>
              <a:t> services for the Fidelity National Family of Underwriters.</a:t>
            </a:r>
          </a:p>
          <a:p>
            <a:pPr marL="0" indent="0" algn="ctr">
              <a:buNone/>
            </a:pPr>
            <a:r>
              <a:rPr lang="en-US" dirty="0"/>
              <a:t>(617) 790-2114 or </a:t>
            </a:r>
            <a:r>
              <a:rPr lang="en-US" dirty="0">
                <a:hlinkClick r:id="rId2"/>
              </a:rPr>
              <a:t>lynne.murphy@fnf.com</a:t>
            </a: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Scott J. Clifford, Esq. – Managing Partner at the Law Offices of </a:t>
            </a:r>
            <a:r>
              <a:rPr lang="en-US" dirty="0" err="1"/>
              <a:t>Lispey</a:t>
            </a:r>
            <a:r>
              <a:rPr lang="en-US" dirty="0"/>
              <a:t> &amp; Clifford, P.C.  His practice mainly focuses on representing buyers, sellers and lenders in residential and commercial transactions.  He also has extensive litigation experience that includes the clearing of title issues in the Land Court and Superior Courts throughout Massachusetts.</a:t>
            </a:r>
          </a:p>
          <a:p>
            <a:pPr marL="0" indent="0" algn="ctr">
              <a:buNone/>
            </a:pPr>
            <a:r>
              <a:rPr lang="en-US" dirty="0"/>
              <a:t>(781) 829-9100 or </a:t>
            </a:r>
            <a:r>
              <a:rPr lang="en-US" dirty="0">
                <a:hlinkClick r:id="rId3"/>
              </a:rPr>
              <a:t>sclifford@elclaw.com</a:t>
            </a:r>
            <a:r>
              <a:rPr lang="en-US" dirty="0"/>
              <a:t> </a:t>
            </a:r>
          </a:p>
          <a:p>
            <a:endParaRPr lang="en-US" dirty="0"/>
          </a:p>
        </p:txBody>
      </p:sp>
      <p:pic>
        <p:nvPicPr>
          <p:cNvPr id="6" name="Picture 5" descr="cid:CC2F784F-1C8E-42F2-A27B-74C020DB59DF"/>
          <p:cNvPicPr/>
          <p:nvPr/>
        </p:nvPicPr>
        <p:blipFill>
          <a:blip r:embed="rId4">
            <a:extLst>
              <a:ext uri="{28A0092B-C50C-407E-A947-70E740481C1C}">
                <a14:useLocalDpi xmlns:a14="http://schemas.microsoft.com/office/drawing/2010/main" val="0"/>
              </a:ext>
            </a:extLst>
          </a:blip>
          <a:srcRect/>
          <a:stretch>
            <a:fillRect/>
          </a:stretch>
        </p:blipFill>
        <p:spPr bwMode="auto">
          <a:xfrm>
            <a:off x="1981200" y="5553077"/>
            <a:ext cx="2152650" cy="914399"/>
          </a:xfrm>
          <a:prstGeom prst="rect">
            <a:avLst/>
          </a:prstGeom>
          <a:noFill/>
          <a:ln>
            <a:noFill/>
          </a:ln>
        </p:spPr>
      </p:pic>
      <p:pic>
        <p:nvPicPr>
          <p:cNvPr id="5" name="Picture 4">
            <a:extLst>
              <a:ext uri="{FF2B5EF4-FFF2-40B4-BE49-F238E27FC236}">
                <a16:creationId xmlns:a16="http://schemas.microsoft.com/office/drawing/2014/main" id="{2B64ECEB-2D56-B486-59FF-C0034ADE3D60}"/>
              </a:ext>
            </a:extLst>
          </p:cNvPr>
          <p:cNvPicPr>
            <a:picLocks noChangeAspect="1"/>
          </p:cNvPicPr>
          <p:nvPr/>
        </p:nvPicPr>
        <p:blipFill>
          <a:blip r:embed="rId5"/>
          <a:stretch>
            <a:fillRect/>
          </a:stretch>
        </p:blipFill>
        <p:spPr>
          <a:xfrm>
            <a:off x="8836090" y="5953759"/>
            <a:ext cx="1801430" cy="629601"/>
          </a:xfrm>
          <a:prstGeom prst="rect">
            <a:avLst/>
          </a:prstGeom>
        </p:spPr>
      </p:pic>
      <p:sp>
        <p:nvSpPr>
          <p:cNvPr id="4" name="Slide Number Placeholder 3">
            <a:extLst>
              <a:ext uri="{FF2B5EF4-FFF2-40B4-BE49-F238E27FC236}">
                <a16:creationId xmlns:a16="http://schemas.microsoft.com/office/drawing/2014/main" id="{A396D9A0-5CC8-EE8D-1A33-485B1F047D64}"/>
              </a:ext>
            </a:extLst>
          </p:cNvPr>
          <p:cNvSpPr>
            <a:spLocks noGrp="1"/>
          </p:cNvSpPr>
          <p:nvPr>
            <p:ph type="sldNum" sz="quarter" idx="12"/>
          </p:nvPr>
        </p:nvSpPr>
        <p:spPr/>
        <p:txBody>
          <a:bodyPr/>
          <a:lstStyle/>
          <a:p>
            <a:fld id="{E9CA7AE6-6158-4AFE-B2A7-A1BB674424D5}" type="slidenum">
              <a:rPr lang="en-US" smtClean="0"/>
              <a:t>63</a:t>
            </a:fld>
            <a:endParaRPr lang="en-US"/>
          </a:p>
        </p:txBody>
      </p:sp>
    </p:spTree>
    <p:extLst>
      <p:ext uri="{BB962C8B-B14F-4D97-AF65-F5344CB8AC3E}">
        <p14:creationId xmlns:p14="http://schemas.microsoft.com/office/powerpoint/2010/main" val="2879083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cap="small" dirty="0">
                <a:solidFill>
                  <a:srgbClr val="002060"/>
                </a:solidFill>
              </a:rPr>
              <a:t>SUCCESSOR TRUSTEES</a:t>
            </a:r>
            <a:br>
              <a:rPr lang="en-US" cap="small" dirty="0">
                <a:solidFill>
                  <a:srgbClr val="002060"/>
                </a:solidFill>
              </a:rPr>
            </a:br>
            <a:r>
              <a:rPr lang="en-US" cap="small" dirty="0">
                <a:solidFill>
                  <a:srgbClr val="002060"/>
                </a:solidFill>
              </a:rPr>
              <a:t>Appointment by Beneficiary</a:t>
            </a:r>
          </a:p>
        </p:txBody>
      </p:sp>
      <p:pic>
        <p:nvPicPr>
          <p:cNvPr id="6" name="Content Placeholder 5"/>
          <p:cNvPicPr>
            <a:picLocks noGrp="1" noChangeAspect="1"/>
          </p:cNvPicPr>
          <p:nvPr>
            <p:ph idx="1"/>
          </p:nvPr>
        </p:nvPicPr>
        <p:blipFill>
          <a:blip r:embed="rId3"/>
          <a:stretch>
            <a:fillRect/>
          </a:stretch>
        </p:blipFill>
        <p:spPr>
          <a:xfrm>
            <a:off x="3066136" y="1825625"/>
            <a:ext cx="6059729" cy="4351338"/>
          </a:xfrm>
          <a:prstGeom prst="rect">
            <a:avLst/>
          </a:prstGeom>
        </p:spPr>
      </p:pic>
      <p:sp>
        <p:nvSpPr>
          <p:cNvPr id="3" name="Slide Number Placeholder 2">
            <a:extLst>
              <a:ext uri="{FF2B5EF4-FFF2-40B4-BE49-F238E27FC236}">
                <a16:creationId xmlns:a16="http://schemas.microsoft.com/office/drawing/2014/main" id="{A0807E5C-AA2B-1A25-2725-E9699FF402FB}"/>
              </a:ext>
            </a:extLst>
          </p:cNvPr>
          <p:cNvSpPr>
            <a:spLocks noGrp="1"/>
          </p:cNvSpPr>
          <p:nvPr>
            <p:ph type="sldNum" sz="quarter" idx="12"/>
          </p:nvPr>
        </p:nvSpPr>
        <p:spPr/>
        <p:txBody>
          <a:bodyPr/>
          <a:lstStyle/>
          <a:p>
            <a:fld id="{8EE1E299-ECE8-4C5F-8245-07A8BACAE433}" type="slidenum">
              <a:rPr lang="en-US" smtClean="0"/>
              <a:t>7</a:t>
            </a:fld>
            <a:endParaRPr lang="en-US"/>
          </a:p>
        </p:txBody>
      </p:sp>
    </p:spTree>
    <p:extLst>
      <p:ext uri="{BB962C8B-B14F-4D97-AF65-F5344CB8AC3E}">
        <p14:creationId xmlns:p14="http://schemas.microsoft.com/office/powerpoint/2010/main" val="3908879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6920" y="1"/>
            <a:ext cx="8079581" cy="1371599"/>
          </a:xfrm>
        </p:spPr>
        <p:txBody>
          <a:bodyPr>
            <a:normAutofit/>
          </a:bodyPr>
          <a:lstStyle/>
          <a:p>
            <a:r>
              <a:rPr lang="en-US" dirty="0"/>
              <a:t> </a:t>
            </a:r>
            <a:br>
              <a:rPr lang="en-US" dirty="0"/>
            </a:br>
            <a:endParaRPr lang="en-US" dirty="0"/>
          </a:p>
        </p:txBody>
      </p:sp>
      <p:sp>
        <p:nvSpPr>
          <p:cNvPr id="13" name="Content Placeholder 12"/>
          <p:cNvSpPr>
            <a:spLocks noGrp="1"/>
          </p:cNvSpPr>
          <p:nvPr>
            <p:ph idx="1"/>
          </p:nvPr>
        </p:nvSpPr>
        <p:spPr>
          <a:xfrm>
            <a:off x="1981200" y="1371600"/>
            <a:ext cx="8229600" cy="4800600"/>
          </a:xfrm>
        </p:spPr>
        <p:txBody>
          <a:bodyPr/>
          <a:lstStyle/>
          <a:p>
            <a:r>
              <a:rPr lang="en-US" dirty="0">
                <a:solidFill>
                  <a:srgbClr val="002060"/>
                </a:solidFill>
              </a:rPr>
              <a:t>Language that we can rely on anyone purporting to be a successor trustee</a:t>
            </a:r>
          </a:p>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201" y="2446338"/>
            <a:ext cx="2274987" cy="1974226"/>
          </a:xfrm>
          <a:prstGeom prst="rect">
            <a:avLst/>
          </a:prstGeom>
        </p:spPr>
      </p:pic>
      <p:pic>
        <p:nvPicPr>
          <p:cNvPr id="14" name="Content Placeholder 5"/>
          <p:cNvPicPr>
            <a:picLocks noChangeAspect="1"/>
          </p:cNvPicPr>
          <p:nvPr/>
        </p:nvPicPr>
        <p:blipFill>
          <a:blip r:embed="rId4"/>
          <a:stretch>
            <a:fillRect/>
          </a:stretch>
        </p:blipFill>
        <p:spPr>
          <a:xfrm>
            <a:off x="1962150" y="2667001"/>
            <a:ext cx="6477000" cy="3505200"/>
          </a:xfrm>
          <a:prstGeom prst="rect">
            <a:avLst/>
          </a:prstGeom>
        </p:spPr>
      </p:pic>
      <p:sp>
        <p:nvSpPr>
          <p:cNvPr id="3" name="Slide Number Placeholder 2">
            <a:extLst>
              <a:ext uri="{FF2B5EF4-FFF2-40B4-BE49-F238E27FC236}">
                <a16:creationId xmlns:a16="http://schemas.microsoft.com/office/drawing/2014/main" id="{A351C849-E02F-58CA-678F-606A5A259947}"/>
              </a:ext>
            </a:extLst>
          </p:cNvPr>
          <p:cNvSpPr>
            <a:spLocks noGrp="1"/>
          </p:cNvSpPr>
          <p:nvPr>
            <p:ph type="sldNum" sz="quarter" idx="12"/>
          </p:nvPr>
        </p:nvSpPr>
        <p:spPr/>
        <p:txBody>
          <a:bodyPr/>
          <a:lstStyle/>
          <a:p>
            <a:fld id="{8EE1E299-ECE8-4C5F-8245-07A8BACAE433}" type="slidenum">
              <a:rPr lang="en-US" smtClean="0"/>
              <a:t>8</a:t>
            </a:fld>
            <a:endParaRPr lang="en-US"/>
          </a:p>
        </p:txBody>
      </p:sp>
    </p:spTree>
    <p:extLst>
      <p:ext uri="{BB962C8B-B14F-4D97-AF65-F5344CB8AC3E}">
        <p14:creationId xmlns:p14="http://schemas.microsoft.com/office/powerpoint/2010/main" val="447441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cap="small"/>
              <a:t>TRUST DEEDS:  GRANTOR AND GRANTEE CLAUSES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838200" y="1825625"/>
            <a:ext cx="10515600" cy="4351338"/>
          </a:xfrm>
        </p:spPr>
        <p:txBody>
          <a:bodyPr>
            <a:normAutofit/>
          </a:bodyPr>
          <a:lstStyle/>
          <a:p>
            <a:r>
              <a:rPr lang="en-US" dirty="0"/>
              <a:t>DEEDS INTO TRUSTS SHOULD BE TO THE TRUSTEE:</a:t>
            </a:r>
          </a:p>
          <a:p>
            <a:pPr lvl="1"/>
            <a:r>
              <a:rPr lang="en-US" dirty="0"/>
              <a:t>BOB BUYER, TRUSTEE OF THE BUYER FAMILY TRUST u/d/t December 3, 2020, see Trust recorded in Book 1234, page 567 </a:t>
            </a:r>
          </a:p>
          <a:p>
            <a:pPr lvl="1"/>
            <a:r>
              <a:rPr lang="en-US" dirty="0"/>
              <a:t>BOB BUYER, TRUSTEE OF THE BUYER FAMILY TRUST u/d/t December 3, 2020, see Trust recorded herewith</a:t>
            </a:r>
          </a:p>
          <a:p>
            <a:pPr lvl="1"/>
            <a:r>
              <a:rPr lang="en-US" dirty="0"/>
              <a:t>BOB BUYER, TRUSTEE OF THE BUYER FAMILY TRUST u/d/t December 3, 2020, see Certificate of Trust pursuant to M.G.L. </a:t>
            </a:r>
            <a:r>
              <a:rPr lang="en-US" dirty="0" err="1"/>
              <a:t>ch.</a:t>
            </a:r>
            <a:r>
              <a:rPr lang="en-US" dirty="0"/>
              <a:t> 184, section 35 recorded herewith</a:t>
            </a:r>
          </a:p>
          <a:p>
            <a:pPr marL="342900" lvl="1" indent="0">
              <a:buNone/>
            </a:pPr>
            <a:endParaRPr lang="en-US" dirty="0"/>
          </a:p>
          <a:p>
            <a:pPr lvl="1"/>
            <a:r>
              <a:rPr lang="en-US"/>
              <a:t>COMMON MISTAKES:</a:t>
            </a:r>
          </a:p>
          <a:p>
            <a:pPr lvl="1">
              <a:buFont typeface="Wingdings" panose="05000000000000000000" pitchFamily="2" charset="2"/>
              <a:buChar char="Ø"/>
            </a:pPr>
            <a:r>
              <a:rPr lang="en-US" dirty="0"/>
              <a:t>THE BUYER FAMILY TRUST u/d/t December 3, 2020, see Trust recorded in Book 1234, page 567 </a:t>
            </a:r>
            <a:r>
              <a:rPr lang="en-US"/>
              <a:t> </a:t>
            </a:r>
          </a:p>
          <a:p>
            <a:pPr lvl="1">
              <a:buFont typeface="Wingdings" panose="05000000000000000000" pitchFamily="2" charset="2"/>
              <a:buChar char="Ø"/>
            </a:pPr>
            <a:r>
              <a:rPr lang="en-US"/>
              <a:t>Trustee must be named in Grantor and Grantee clauses</a:t>
            </a:r>
            <a:endParaRPr lang="en-US" dirty="0"/>
          </a:p>
          <a:p>
            <a:pPr marL="342900" lvl="1" indent="0">
              <a:buNone/>
            </a:pPr>
            <a:endParaRPr lang="en-US" dirty="0"/>
          </a:p>
          <a:p>
            <a:pPr lvl="1">
              <a:buFont typeface="Wingdings" panose="05000000000000000000" pitchFamily="2" charset="2"/>
              <a:buChar char="Ø"/>
            </a:pPr>
            <a:r>
              <a:rPr lang="en-US" dirty="0"/>
              <a:t>BOB BUYER, TRUSTEE OF THE BUYER FAMILY TRUST u/d/t December 3, 2020</a:t>
            </a:r>
          </a:p>
          <a:p>
            <a:pPr lvl="1">
              <a:buFont typeface="Wingdings" panose="05000000000000000000" pitchFamily="2" charset="2"/>
              <a:buChar char="Ø"/>
            </a:pPr>
            <a:r>
              <a:rPr lang="en-US"/>
              <a:t>The Grantee and Grantor clause must contain a reference to recorded trust or Certificate of Trust - M.G.L. </a:t>
            </a:r>
            <a:r>
              <a:rPr lang="en-US" err="1"/>
              <a:t>ch.</a:t>
            </a:r>
            <a:r>
              <a:rPr lang="en-US"/>
              <a:t> 184, section 35.  </a:t>
            </a:r>
          </a:p>
        </p:txBody>
      </p:sp>
      <p:sp>
        <p:nvSpPr>
          <p:cNvPr id="4" name="Slide Number Placeholder 3">
            <a:extLst>
              <a:ext uri="{FF2B5EF4-FFF2-40B4-BE49-F238E27FC236}">
                <a16:creationId xmlns:a16="http://schemas.microsoft.com/office/drawing/2014/main" id="{5BBABE96-EFF4-7755-03F0-6EC2B412FC47}"/>
              </a:ext>
            </a:extLst>
          </p:cNvPr>
          <p:cNvSpPr>
            <a:spLocks noGrp="1"/>
          </p:cNvSpPr>
          <p:nvPr>
            <p:ph type="sldNum" sz="quarter" idx="12"/>
          </p:nvPr>
        </p:nvSpPr>
        <p:spPr/>
        <p:txBody>
          <a:bodyPr/>
          <a:lstStyle/>
          <a:p>
            <a:fld id="{8EE1E299-ECE8-4C5F-8245-07A8BACAE433}" type="slidenum">
              <a:rPr lang="en-US" smtClean="0"/>
              <a:t>9</a:t>
            </a:fld>
            <a:endParaRPr lang="en-US"/>
          </a:p>
        </p:txBody>
      </p:sp>
    </p:spTree>
    <p:extLst>
      <p:ext uri="{BB962C8B-B14F-4D97-AF65-F5344CB8AC3E}">
        <p14:creationId xmlns:p14="http://schemas.microsoft.com/office/powerpoint/2010/main" val="685695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5de7b6b2-1ee4-4fc8-a558-589b29e8b8e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72B0E81281FD4283F9F90D40DA3FE5" ma:contentTypeVersion="17" ma:contentTypeDescription="Create a new document." ma:contentTypeScope="" ma:versionID="fd009d86b5decdea1ae7f96ffb0ff634">
  <xsd:schema xmlns:xsd="http://www.w3.org/2001/XMLSchema" xmlns:xs="http://www.w3.org/2001/XMLSchema" xmlns:p="http://schemas.microsoft.com/office/2006/metadata/properties" xmlns:ns3="b2dfdb68-9400-415c-9f03-278d6b13f4fd" xmlns:ns4="5de7b6b2-1ee4-4fc8-a558-589b29e8b8e8" targetNamespace="http://schemas.microsoft.com/office/2006/metadata/properties" ma:root="true" ma:fieldsID="4d32d414073cac8b662e8df01bb47c86" ns3:_="" ns4:_="">
    <xsd:import namespace="b2dfdb68-9400-415c-9f03-278d6b13f4fd"/>
    <xsd:import namespace="5de7b6b2-1ee4-4fc8-a558-589b29e8b8e8"/>
    <xsd:element name="properties">
      <xsd:complexType>
        <xsd:sequence>
          <xsd:element name="documentManagement">
            <xsd:complexType>
              <xsd:all>
                <xsd:element ref="ns3:SharedWithUsers" minOccurs="0"/>
                <xsd:element ref="ns4:MediaServiceMetadata" minOccurs="0"/>
                <xsd:element ref="ns4:MediaServiceFastMetadata" minOccurs="0"/>
                <xsd:element ref="ns4:MediaServiceDateTaken" minOccurs="0"/>
                <xsd:element ref="ns3:SharedWithDetails" minOccurs="0"/>
                <xsd:element ref="ns3:SharingHintHash"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MediaServiceLocation" minOccurs="0"/>
                <xsd:element ref="ns4:_activity" minOccurs="0"/>
                <xsd:element ref="ns4:MediaServiceObjectDetectorVersions"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dfdb68-9400-415c-9f03-278d6b13f4f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element name="SharingHintHash" ma:index="13"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e7b6b2-1ee4-4fc8-a558-589b29e8b8e8" elementFormDefault="qualified">
    <xsd:import namespace="http://schemas.microsoft.com/office/2006/documentManagement/types"/>
    <xsd:import namespace="http://schemas.microsoft.com/office/infopath/2007/PartnerControls"/>
    <xsd:element name="MediaServiceMetadata" ma:index="9" nillable="true" ma:displayName="MediaServiceMetadata" ma:description="" ma:hidden="true" ma:internalName="MediaServiceMetadata" ma:readOnly="true">
      <xsd:simpleType>
        <xsd:restriction base="dms:Note"/>
      </xsd:simpleType>
    </xsd:element>
    <xsd:element name="MediaServiceFastMetadata" ma:index="10"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65771E-A536-486F-BBEE-9FF735748150}">
  <ds:schemaRefs>
    <ds:schemaRef ds:uri="http://schemas.microsoft.com/office/2006/metadata/properties"/>
    <ds:schemaRef ds:uri="http://schemas.microsoft.com/office/infopath/2007/PartnerControls"/>
    <ds:schemaRef ds:uri="http://purl.org/dc/dcmitype/"/>
    <ds:schemaRef ds:uri="http://purl.org/dc/terms/"/>
    <ds:schemaRef ds:uri="http://purl.org/dc/elements/1.1/"/>
    <ds:schemaRef ds:uri="http://schemas.microsoft.com/office/2006/documentManagement/types"/>
    <ds:schemaRef ds:uri="http://www.w3.org/XML/1998/namespace"/>
    <ds:schemaRef ds:uri="b2dfdb68-9400-415c-9f03-278d6b13f4fd"/>
    <ds:schemaRef ds:uri="http://schemas.openxmlformats.org/package/2006/metadata/core-properties"/>
    <ds:schemaRef ds:uri="5de7b6b2-1ee4-4fc8-a558-589b29e8b8e8"/>
  </ds:schemaRefs>
</ds:datastoreItem>
</file>

<file path=customXml/itemProps2.xml><?xml version="1.0" encoding="utf-8"?>
<ds:datastoreItem xmlns:ds="http://schemas.openxmlformats.org/officeDocument/2006/customXml" ds:itemID="{6AE8FB13-A3C5-40A9-ADDB-12DA159D58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dfdb68-9400-415c-9f03-278d6b13f4fd"/>
    <ds:schemaRef ds:uri="5de7b6b2-1ee4-4fc8-a558-589b29e8b8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C440DB7-D166-492D-B000-454F5AD22C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2965</TotalTime>
  <Words>6512</Words>
  <Application>Microsoft Office PowerPoint</Application>
  <PresentationFormat>Widescreen</PresentationFormat>
  <Paragraphs>427</Paragraphs>
  <Slides>63</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63</vt:i4>
      </vt:variant>
    </vt:vector>
  </HeadingPairs>
  <TitlesOfParts>
    <vt:vector size="75" baseType="lpstr">
      <vt:lpstr>Algerian</vt:lpstr>
      <vt:lpstr>Arial</vt:lpstr>
      <vt:lpstr>Calibri</vt:lpstr>
      <vt:lpstr>Calibri Light</vt:lpstr>
      <vt:lpstr>Courier New</vt:lpstr>
      <vt:lpstr>Raleway</vt:lpstr>
      <vt:lpstr>Symbol</vt:lpstr>
      <vt:lpstr>Times New Roman</vt:lpstr>
      <vt:lpstr>Wingdings</vt:lpstr>
      <vt:lpstr>Office Theme</vt:lpstr>
      <vt:lpstr>Office Theme</vt:lpstr>
      <vt:lpstr>Office Theme</vt:lpstr>
      <vt:lpstr> </vt:lpstr>
      <vt:lpstr>Trusts    </vt:lpstr>
      <vt:lpstr>What Trustee Certificate should be used?</vt:lpstr>
      <vt:lpstr>Trustee Certificates – 184/35</vt:lpstr>
      <vt:lpstr>What if there is a problem with the Trustee Certificate Pursuant to M.G.L. c. 184, § 35 that is already on record? </vt:lpstr>
      <vt:lpstr>What if there is a problem with the Trustee Certificate Pursuant to M.G.L. c. 184, § 35 that is already on record?</vt:lpstr>
      <vt:lpstr>SUCCESSOR TRUSTEES Appointment by Beneficiary</vt:lpstr>
      <vt:lpstr>  </vt:lpstr>
      <vt:lpstr>TRUST DEEDS:  GRANTOR AND GRANTEE CLAUSES </vt:lpstr>
      <vt:lpstr>GRANTOR CLAUSE: DEEDS BY TRUSTEES OF TRUSTS</vt:lpstr>
      <vt:lpstr>What if there is a problem with the Grantee Clause into a Trust that is already recorded?</vt:lpstr>
      <vt:lpstr>What if there is no Trust or 184/35 Trustee Certificate?</vt:lpstr>
      <vt:lpstr>How to fix an indefinite reference:</vt:lpstr>
      <vt:lpstr>How to fix an indefinite reference:</vt:lpstr>
      <vt:lpstr>Trustee Powers, Nominal consideration transfers</vt:lpstr>
      <vt:lpstr> SELF DEALING MUTC -CHAPTER 203E </vt:lpstr>
      <vt:lpstr>SELF DEALING MUTC – CHAPTER 203E</vt:lpstr>
      <vt:lpstr>SELF DEALING MUTC – CHAPTER 203E</vt:lpstr>
      <vt:lpstr>SIGNATURE BLOCKS: TRUSTEES OF TRUSTS </vt:lpstr>
      <vt:lpstr>Trustee Notary Clause</vt:lpstr>
      <vt:lpstr>Death:  Title and Transfers</vt:lpstr>
      <vt:lpstr> DEEDS FROM AN ESTATE</vt:lpstr>
      <vt:lpstr>Grantor Clause of Deeds from Personal Representatives</vt:lpstr>
      <vt:lpstr>SIGNATURE BLOCKS:  PERSONAL REPRESENTATIVES</vt:lpstr>
      <vt:lpstr>ACKNOWLEDGEMENTS: MA PERSONAL REPRESENTATIVES OF ESTATES</vt:lpstr>
      <vt:lpstr>PERSONAL REPRESENTATIVE DEEDS </vt:lpstr>
      <vt:lpstr>Power of Sale &amp; Self Dealing </vt:lpstr>
      <vt:lpstr>PERSONAL REPRESENTATIVE DEEDS TO RELATED PARTIES OR LESS THAN FULL CONSIDERATION</vt:lpstr>
      <vt:lpstr>PowerPoint Presentation</vt:lpstr>
      <vt:lpstr>3 Divorce: Title Considerations</vt:lpstr>
      <vt:lpstr>Deeds arising from Divorce Proceeding</vt:lpstr>
      <vt:lpstr>Deed Indexing Standard 12</vt:lpstr>
      <vt:lpstr>AFFIDAVITS   </vt:lpstr>
      <vt:lpstr>Affidavits: Pursuant to M.G.L. c. 183, § 5A: Recording of statements relating to title; use as evidence </vt:lpstr>
      <vt:lpstr>  M.G.L. ch. 183, § 5B: Affidavits relating to title; recording </vt:lpstr>
      <vt:lpstr>Affidavits: Pursuant to M.G.L. c. 183, § 5B</vt:lpstr>
      <vt:lpstr>PowerPoint Presentation</vt:lpstr>
      <vt:lpstr>Anatomy of a Deed </vt:lpstr>
      <vt:lpstr>Property Descriptions:       ALL Deeds </vt:lpstr>
      <vt:lpstr>PowerPoint Presentation</vt:lpstr>
      <vt:lpstr>TITLE REFERENCES:       ALL Deeds</vt:lpstr>
      <vt:lpstr>CONVEYANCES BY  CORPORATION’S</vt:lpstr>
      <vt:lpstr>CONVEYANCES  CORPORATIONS- STATUTE</vt:lpstr>
      <vt:lpstr>Transfers by Limited Liability  Companies                                  </vt:lpstr>
      <vt:lpstr>Corporate Excise Release Language</vt:lpstr>
      <vt:lpstr>CONVEYANCES  CURATIVE STATUTE </vt:lpstr>
      <vt:lpstr> TRAPS FOR THE UNWARY </vt:lpstr>
      <vt:lpstr> Scrutinize any Foreign Notary Provisions –  Example California Notary </vt:lpstr>
      <vt:lpstr>Fractional Interests</vt:lpstr>
      <vt:lpstr>LAND COURT MEMORANDUM</vt:lpstr>
      <vt:lpstr> LAND COURT GUIDELINES AND MEMOS </vt:lpstr>
      <vt:lpstr>Signatures   </vt:lpstr>
      <vt:lpstr>Registered Land Execution Date Requirement</vt:lpstr>
      <vt:lpstr>LAND COURT MEMO FORM OF ACKNOWLEDGMENTS AND POWERS OF ATTORNEY II.  Guidance with regard to powers of attorney used in connection with registered land</vt:lpstr>
      <vt:lpstr>Special Language</vt:lpstr>
      <vt:lpstr>REBA Forms</vt:lpstr>
      <vt:lpstr>DRAFTING ERRORS</vt:lpstr>
      <vt:lpstr>CORPORATE CONVEYANCES  AUTHORITY – DISCHARGES &amp; FORECLOSURES </vt:lpstr>
      <vt:lpstr>Guidance resources</vt:lpstr>
      <vt:lpstr>Guidance resources</vt:lpstr>
      <vt:lpstr>Guidance resources</vt:lpstr>
      <vt:lpstr>Guidance resources</vt:lpstr>
      <vt:lpstr>Contact Information for Presenters</vt:lpstr>
    </vt:vector>
  </TitlesOfParts>
  <Company>Fidelity National Financial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Trusts</dc:title>
  <dc:creator>Murphy, Lynne</dc:creator>
  <cp:lastModifiedBy>Murphy, Lynne</cp:lastModifiedBy>
  <cp:revision>14</cp:revision>
  <cp:lastPrinted>2024-01-17T18:48:56Z</cp:lastPrinted>
  <dcterms:created xsi:type="dcterms:W3CDTF">2024-01-15T19:40:41Z</dcterms:created>
  <dcterms:modified xsi:type="dcterms:W3CDTF">2024-01-18T14:11:59Z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0x0101006C72B0E81281FD4283F9F90D40DA3FE5</vt:lpwstr>
  </property>
</Properties>
</file>