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4" r:id="rId4"/>
    <p:sldId id="259" r:id="rId5"/>
    <p:sldId id="266" r:id="rId6"/>
    <p:sldId id="260" r:id="rId7"/>
    <p:sldId id="269" r:id="rId8"/>
    <p:sldId id="268" r:id="rId9"/>
    <p:sldId id="262" r:id="rId10"/>
    <p:sldId id="272" r:id="rId11"/>
    <p:sldId id="273" r:id="rId12"/>
    <p:sldId id="263" r:id="rId13"/>
    <p:sldId id="274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997"/>
    <a:srgbClr val="003087"/>
    <a:srgbClr val="072362"/>
    <a:srgbClr val="2D4485"/>
    <a:srgbClr val="2D4400"/>
    <a:srgbClr val="0053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80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owerpoint slant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845672"/>
            <a:ext cx="9144000" cy="1946275"/>
          </a:xfrm>
          <a:prstGeom prst="rect">
            <a:avLst/>
          </a:prstGeom>
          <a:gradFill flip="none" rotWithShape="1">
            <a:gsLst>
              <a:gs pos="0">
                <a:srgbClr val="2D4485"/>
              </a:gs>
              <a:gs pos="100000">
                <a:srgbClr val="07236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444341" y="4114419"/>
            <a:ext cx="7136488" cy="180219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buNone/>
              <a:defRPr sz="140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Description</a:t>
            </a:r>
          </a:p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44341" y="2188034"/>
            <a:ext cx="7151255" cy="593205"/>
          </a:xfrm>
        </p:spPr>
        <p:txBody>
          <a:bodyPr lIns="0" rIns="0" anchor="t"/>
          <a:lstStyle>
            <a:lvl1pPr algn="l">
              <a:defRPr sz="36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4341" y="2788847"/>
            <a:ext cx="6450688" cy="41828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of Presentation (If Needed)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01081-D821-4C89-9039-F52670A1196E}"/>
              </a:ext>
            </a:extLst>
          </p:cNvPr>
          <p:cNvSpPr txBox="1"/>
          <p:nvPr userDrawn="1"/>
        </p:nvSpPr>
        <p:spPr>
          <a:xfrm>
            <a:off x="324196" y="407324"/>
            <a:ext cx="3333404" cy="931025"/>
          </a:xfrm>
          <a:prstGeom prst="rect">
            <a:avLst/>
          </a:prstGeom>
          <a:solidFill>
            <a:srgbClr val="3B599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C03E21-A5EA-485B-AB0A-A70E922C33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8941" y="315621"/>
            <a:ext cx="2411353" cy="931025"/>
          </a:xfrm>
          <a:prstGeom prst="rect">
            <a:avLst/>
          </a:prstGeom>
          <a:gradFill>
            <a:gsLst>
              <a:gs pos="4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64071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ant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1820" y="59912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E303A6F-13D2-F948-BE9B-2932D8D27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000">
                <a:solidFill>
                  <a:srgbClr val="003087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261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261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53E6E8-D3CA-4937-8725-C708E653A7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6189" y="6079449"/>
            <a:ext cx="1770611" cy="6836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52E983-78AD-46FB-927B-B9EA3A82AC38}"/>
              </a:ext>
            </a:extLst>
          </p:cNvPr>
          <p:cNvSpPr txBox="1"/>
          <p:nvPr userDrawn="1"/>
        </p:nvSpPr>
        <p:spPr>
          <a:xfrm>
            <a:off x="340822" y="6079449"/>
            <a:ext cx="3200400" cy="696124"/>
          </a:xfrm>
          <a:prstGeom prst="rect">
            <a:avLst/>
          </a:prstGeom>
          <a:solidFill>
            <a:srgbClr val="3B599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3160BC-85F4-4123-85A6-F502CBA562C7}"/>
              </a:ext>
            </a:extLst>
          </p:cNvPr>
          <p:cNvSpPr txBox="1"/>
          <p:nvPr userDrawn="1"/>
        </p:nvSpPr>
        <p:spPr>
          <a:xfrm>
            <a:off x="340822" y="6207488"/>
            <a:ext cx="334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Residential Conveyancing Section </a:t>
            </a:r>
          </a:p>
        </p:txBody>
      </p:sp>
    </p:spTree>
    <p:extLst>
      <p:ext uri="{BB962C8B-B14F-4D97-AF65-F5344CB8AC3E}">
        <p14:creationId xmlns:p14="http://schemas.microsoft.com/office/powerpoint/2010/main" val="64923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 slant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1820" y="599122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E303A6F-13D2-F948-BE9B-2932D8D27A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769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890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436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B751F0-AF39-45AD-B11D-F8332C7498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6189" y="6079449"/>
            <a:ext cx="1770611" cy="6836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FA75098-D7BA-4A65-9CB3-C6AA41D3BBC3}"/>
              </a:ext>
            </a:extLst>
          </p:cNvPr>
          <p:cNvSpPr txBox="1"/>
          <p:nvPr userDrawn="1"/>
        </p:nvSpPr>
        <p:spPr>
          <a:xfrm>
            <a:off x="340822" y="6079449"/>
            <a:ext cx="3200400" cy="696124"/>
          </a:xfrm>
          <a:prstGeom prst="rect">
            <a:avLst/>
          </a:prstGeom>
          <a:solidFill>
            <a:srgbClr val="3B5997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107F29-24F5-4407-AB3B-3B7B0B9067E1}"/>
              </a:ext>
            </a:extLst>
          </p:cNvPr>
          <p:cNvSpPr txBox="1"/>
          <p:nvPr userDrawn="1"/>
        </p:nvSpPr>
        <p:spPr>
          <a:xfrm>
            <a:off x="340822" y="6207488"/>
            <a:ext cx="334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Residential Conveyancing Section </a:t>
            </a:r>
          </a:p>
        </p:txBody>
      </p:sp>
    </p:spTree>
    <p:extLst>
      <p:ext uri="{BB962C8B-B14F-4D97-AF65-F5344CB8AC3E}">
        <p14:creationId xmlns:p14="http://schemas.microsoft.com/office/powerpoint/2010/main" val="345095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240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03756" y="5326603"/>
            <a:ext cx="7136488" cy="75868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REBA’s Residential Conveyancing Section – Open Luncheon</a:t>
            </a:r>
          </a:p>
          <a:p>
            <a:pPr algn="ctr"/>
            <a:r>
              <a:rPr lang="en-US" dirty="0"/>
              <a:t>Wednesday February 27</a:t>
            </a:r>
            <a:r>
              <a:rPr lang="en-US" baseline="30000" dirty="0"/>
              <a:t>th</a:t>
            </a:r>
            <a:r>
              <a:rPr lang="en-US" dirty="0"/>
              <a:t>, 2019 at 12pm</a:t>
            </a:r>
          </a:p>
          <a:p>
            <a:pPr algn="ctr"/>
            <a:r>
              <a:rPr lang="en-US" dirty="0"/>
              <a:t>REBA Boston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89234" y="2220363"/>
            <a:ext cx="7151255" cy="816746"/>
          </a:xfrm>
        </p:spPr>
        <p:txBody>
          <a:bodyPr>
            <a:normAutofit/>
          </a:bodyPr>
          <a:lstStyle/>
          <a:p>
            <a:r>
              <a:rPr lang="en-US" sz="4000" b="1" dirty="0"/>
              <a:t>Technology Systems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80730" y="2829110"/>
            <a:ext cx="9010835" cy="816746"/>
          </a:xfrm>
        </p:spPr>
        <p:txBody>
          <a:bodyPr>
            <a:normAutofit/>
          </a:bodyPr>
          <a:lstStyle/>
          <a:p>
            <a:r>
              <a:rPr lang="en-US" sz="2000" dirty="0"/>
              <a:t>Policies and Procedures to Protect you, your Office and your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D8ED95-B7B9-4FDE-B359-9C712458A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038" y="4254603"/>
            <a:ext cx="2437923" cy="941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280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Cybercrime Hygiene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330" y="1600201"/>
            <a:ext cx="4305670" cy="4326108"/>
          </a:xfrm>
        </p:spPr>
        <p:txBody>
          <a:bodyPr/>
          <a:lstStyle/>
          <a:p>
            <a:r>
              <a:rPr lang="en-US" dirty="0"/>
              <a:t>Use strong Passwords</a:t>
            </a:r>
          </a:p>
          <a:p>
            <a:r>
              <a:rPr lang="en-US" dirty="0"/>
              <a:t>Use domain name email</a:t>
            </a:r>
          </a:p>
          <a:p>
            <a:r>
              <a:rPr lang="en-US" dirty="0"/>
              <a:t>Encrypt NPPI </a:t>
            </a:r>
          </a:p>
          <a:p>
            <a:r>
              <a:rPr lang="en-US" dirty="0"/>
              <a:t>Email security (Forward)</a:t>
            </a:r>
          </a:p>
          <a:p>
            <a:r>
              <a:rPr lang="en-US" dirty="0"/>
              <a:t>Wiring protocol</a:t>
            </a:r>
          </a:p>
          <a:p>
            <a:r>
              <a:rPr lang="en-US" dirty="0"/>
              <a:t>Funds transfer agreement</a:t>
            </a:r>
          </a:p>
          <a:p>
            <a:r>
              <a:rPr lang="en-US" dirty="0"/>
              <a:t>Use a </a:t>
            </a:r>
            <a:r>
              <a:rPr lang="en-US" b="1" dirty="0"/>
              <a:t>log</a:t>
            </a:r>
            <a:r>
              <a:rPr lang="en-US" dirty="0"/>
              <a:t> with all parties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FA7952-A41C-472B-A737-BA64968B9E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800" r="9564"/>
          <a:stretch/>
        </p:blipFill>
        <p:spPr>
          <a:xfrm rot="333592">
            <a:off x="5308846" y="1819922"/>
            <a:ext cx="2760955" cy="2485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1116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Cybercrime Hygiene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473" y="1446491"/>
            <a:ext cx="4802819" cy="4326108"/>
          </a:xfrm>
        </p:spPr>
        <p:txBody>
          <a:bodyPr/>
          <a:lstStyle/>
          <a:p>
            <a:r>
              <a:rPr lang="en-US" dirty="0"/>
              <a:t>Business Email Compromise (BEC) protocol – training</a:t>
            </a:r>
          </a:p>
          <a:p>
            <a:r>
              <a:rPr lang="en-US" dirty="0"/>
              <a:t>Beware of </a:t>
            </a:r>
            <a:r>
              <a:rPr lang="en-US" b="1" dirty="0"/>
              <a:t>FREE</a:t>
            </a:r>
            <a:r>
              <a:rPr lang="en-US" dirty="0"/>
              <a:t> WIFI when using firm mobile devices.</a:t>
            </a:r>
          </a:p>
          <a:p>
            <a:r>
              <a:rPr lang="en-US" dirty="0"/>
              <a:t>Beware of FREE Charging stations (“Video” and “Juice” Jacking)</a:t>
            </a:r>
          </a:p>
          <a:p>
            <a:r>
              <a:rPr lang="en-US" dirty="0"/>
              <a:t>Consider </a:t>
            </a:r>
            <a:r>
              <a:rPr lang="en-US" b="1" dirty="0"/>
              <a:t>Cyber Privacy </a:t>
            </a:r>
            <a:r>
              <a:rPr lang="en-US" dirty="0"/>
              <a:t>and </a:t>
            </a:r>
            <a:r>
              <a:rPr lang="en-US" b="1" dirty="0"/>
              <a:t>Media Liability </a:t>
            </a:r>
            <a:r>
              <a:rPr lang="en-US" dirty="0"/>
              <a:t>Insurance.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close up of a keyboard&#10;&#10;Description automatically generated">
            <a:extLst>
              <a:ext uri="{FF2B5EF4-FFF2-40B4-BE49-F238E27FC236}">
                <a16:creationId xmlns:a16="http://schemas.microsoft.com/office/drawing/2014/main" id="{BA24292F-6EFF-46DC-A888-DF5FE37B0F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55" r="6486"/>
          <a:stretch/>
        </p:blipFill>
        <p:spPr>
          <a:xfrm rot="538414">
            <a:off x="5359153" y="2076869"/>
            <a:ext cx="3210278" cy="1756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923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Protection in the Digital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31" y="1339958"/>
            <a:ext cx="5024761" cy="43261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Social media concerns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Like-jacking</a:t>
            </a:r>
            <a:r>
              <a:rPr lang="en-US" sz="2000" dirty="0"/>
              <a:t> - Beware of fake “Like” buttons on web pages.  Malware threat!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Link-jacking</a:t>
            </a:r>
            <a:r>
              <a:rPr lang="en-US" sz="2000" dirty="0"/>
              <a:t> - You click on a link and get re-directed to a malware infested site.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Social Phishing – </a:t>
            </a:r>
            <a:r>
              <a:rPr lang="en-US" sz="2000" dirty="0"/>
              <a:t>A link disguised in a seemingly trustworthy Facebook message or Tweet.  (Usernames, passwords and credit card #’s at risk)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LinkedIn</a:t>
            </a:r>
            <a:r>
              <a:rPr lang="en-US" sz="2000" dirty="0"/>
              <a:t> – Gather info to use on phishing attempts.  Don’t share too much!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CDD31D8-38AD-4CBF-813F-A2E6C4559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4051">
            <a:off x="5197395" y="1959266"/>
            <a:ext cx="3572461" cy="2009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383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301" y="122946"/>
            <a:ext cx="8229600" cy="1143000"/>
          </a:xfrm>
        </p:spPr>
        <p:txBody>
          <a:bodyPr/>
          <a:lstStyle/>
          <a:p>
            <a:r>
              <a:rPr lang="en-US" dirty="0"/>
              <a:t>Protection in the Digital 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176" y="1265946"/>
            <a:ext cx="4594194" cy="4326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IoT Concerns in the Office</a:t>
            </a:r>
          </a:p>
          <a:p>
            <a:r>
              <a:rPr lang="en-US" dirty="0"/>
              <a:t>“Internet of Things”</a:t>
            </a:r>
          </a:p>
          <a:p>
            <a:r>
              <a:rPr lang="en-US" dirty="0"/>
              <a:t>“Alexa” in the Office</a:t>
            </a:r>
          </a:p>
          <a:p>
            <a:r>
              <a:rPr lang="en-US" dirty="0"/>
              <a:t>Cameras</a:t>
            </a:r>
          </a:p>
          <a:p>
            <a:r>
              <a:rPr lang="en-US" dirty="0"/>
              <a:t>Lighting</a:t>
            </a:r>
          </a:p>
          <a:p>
            <a:r>
              <a:rPr lang="en-US" dirty="0"/>
              <a:t>Locks</a:t>
            </a:r>
          </a:p>
          <a:p>
            <a:r>
              <a:rPr lang="en-US" dirty="0"/>
              <a:t>Thermostats</a:t>
            </a:r>
          </a:p>
          <a:p>
            <a:r>
              <a:rPr lang="en-US" dirty="0"/>
              <a:t>Security concerns</a:t>
            </a:r>
          </a:p>
          <a:p>
            <a:endParaRPr lang="en-US" dirty="0"/>
          </a:p>
        </p:txBody>
      </p:sp>
      <p:pic>
        <p:nvPicPr>
          <p:cNvPr id="6" name="Content Placeholder 5" descr="A picture containing indoor, table, person, building&#10;&#10;Description automatically generated">
            <a:extLst>
              <a:ext uri="{FF2B5EF4-FFF2-40B4-BE49-F238E27FC236}">
                <a16:creationId xmlns:a16="http://schemas.microsoft.com/office/drawing/2014/main" id="{6DCDC1BA-8B78-4052-9D21-EB744025CE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421743">
            <a:off x="4752665" y="2027531"/>
            <a:ext cx="3975235" cy="246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32D15954-4F84-45E6-90A6-4E92123F04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05714">
            <a:off x="4474919" y="4222066"/>
            <a:ext cx="1474987" cy="12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0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5224" y="4077011"/>
            <a:ext cx="2856552" cy="1076475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/>
              <a:t>Jim Sifflard</a:t>
            </a:r>
          </a:p>
          <a:p>
            <a:pPr algn="ctr"/>
            <a:r>
              <a:rPr lang="en-US" b="1" dirty="0"/>
              <a:t>SVP, NE Sales Manager</a:t>
            </a:r>
          </a:p>
          <a:p>
            <a:pPr algn="ctr"/>
            <a:r>
              <a:rPr lang="en-US" dirty="0"/>
              <a:t>Old Republic Title Insurance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DA446AF-85A2-433D-BB6A-0E2A63FF5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81" y="2192161"/>
            <a:ext cx="7151255" cy="1240966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THANK YOU!</a:t>
            </a:r>
          </a:p>
        </p:txBody>
      </p:sp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E3C41E2B-40E3-4A8E-8A13-BA7D402ED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695" y="4940366"/>
            <a:ext cx="1426609" cy="1203036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33831AC-52ED-4B4F-B40E-888B01AEE4C0}"/>
              </a:ext>
            </a:extLst>
          </p:cNvPr>
          <p:cNvSpPr txBox="1">
            <a:spLocks/>
          </p:cNvSpPr>
          <p:nvPr/>
        </p:nvSpPr>
        <p:spPr>
          <a:xfrm>
            <a:off x="3348939" y="4071492"/>
            <a:ext cx="2307615" cy="10764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Andrew Rosenthal</a:t>
            </a:r>
          </a:p>
          <a:p>
            <a:pPr algn="ctr"/>
            <a:r>
              <a:rPr lang="en-US" dirty="0"/>
              <a:t>Principal &amp; CEO</a:t>
            </a:r>
          </a:p>
          <a:p>
            <a:pPr algn="ctr"/>
            <a:r>
              <a:rPr lang="en-US" dirty="0"/>
              <a:t>ArcLight Technologies</a:t>
            </a:r>
          </a:p>
          <a:p>
            <a:endParaRPr lang="en-US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8984789-552B-4DCC-89A1-98C771F70682}"/>
              </a:ext>
            </a:extLst>
          </p:cNvPr>
          <p:cNvSpPr txBox="1">
            <a:spLocks/>
          </p:cNvSpPr>
          <p:nvPr/>
        </p:nvSpPr>
        <p:spPr>
          <a:xfrm>
            <a:off x="6205492" y="4055897"/>
            <a:ext cx="2543284" cy="10764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/>
              <a:t>Noel DiCarlo</a:t>
            </a:r>
          </a:p>
          <a:p>
            <a:pPr algn="ctr"/>
            <a:r>
              <a:rPr lang="en-US" dirty="0"/>
              <a:t>Partner</a:t>
            </a:r>
          </a:p>
          <a:p>
            <a:pPr algn="ctr"/>
            <a:r>
              <a:rPr lang="en-US" dirty="0"/>
              <a:t>Warshaw, DiCarlo &amp; Associates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3E879B63-4D7B-4656-847D-7841C2AD7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023" y="5003647"/>
            <a:ext cx="1528595" cy="1076475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68DE168-135B-4E9A-8028-9F68FA073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748" y="5003647"/>
            <a:ext cx="1213904" cy="118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6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Upgrade &amp;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026" y="1910919"/>
            <a:ext cx="3945384" cy="4326108"/>
          </a:xfrm>
        </p:spPr>
        <p:txBody>
          <a:bodyPr/>
          <a:lstStyle/>
          <a:p>
            <a:r>
              <a:rPr lang="en-US" dirty="0"/>
              <a:t>3-5 year Schedule</a:t>
            </a:r>
          </a:p>
          <a:p>
            <a:r>
              <a:rPr lang="en-US" dirty="0"/>
              <a:t>Monthly Maintenance</a:t>
            </a:r>
          </a:p>
          <a:p>
            <a:r>
              <a:rPr lang="en-US" dirty="0"/>
              <a:t>Anti-Virus, Malware</a:t>
            </a:r>
          </a:p>
          <a:p>
            <a:r>
              <a:rPr lang="en-US" dirty="0"/>
              <a:t>Software updates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A close up of a computer keyboard&#10;&#10;Description automatically generated">
            <a:extLst>
              <a:ext uri="{FF2B5EF4-FFF2-40B4-BE49-F238E27FC236}">
                <a16:creationId xmlns:a16="http://schemas.microsoft.com/office/drawing/2014/main" id="{D249F612-17B4-4F4C-B66A-45CF3831E8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373426">
            <a:off x="5067130" y="1907844"/>
            <a:ext cx="3339630" cy="2222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732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Upgrade &amp;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416" y="1600201"/>
            <a:ext cx="3945384" cy="432610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270" y="1765009"/>
            <a:ext cx="4038600" cy="4145765"/>
          </a:xfrm>
        </p:spPr>
        <p:txBody>
          <a:bodyPr/>
          <a:lstStyle/>
          <a:p>
            <a:r>
              <a:rPr lang="en-US" dirty="0"/>
              <a:t>OS patches and upgrade</a:t>
            </a:r>
          </a:p>
          <a:p>
            <a:r>
              <a:rPr lang="en-US" dirty="0"/>
              <a:t>Java, flash, adobe are security concerns</a:t>
            </a:r>
          </a:p>
          <a:p>
            <a:r>
              <a:rPr lang="en-US" dirty="0"/>
              <a:t>Remote monitoring</a:t>
            </a:r>
          </a:p>
          <a:p>
            <a:r>
              <a:rPr lang="en-US" dirty="0"/>
              <a:t>Firewall monitoring </a:t>
            </a:r>
          </a:p>
          <a:p>
            <a:pPr lvl="1"/>
            <a:r>
              <a:rPr lang="en-US" dirty="0"/>
              <a:t>Prevent DoS Attacks!</a:t>
            </a:r>
          </a:p>
          <a:p>
            <a:endParaRPr lang="en-US" dirty="0"/>
          </a:p>
        </p:txBody>
      </p:sp>
      <p:pic>
        <p:nvPicPr>
          <p:cNvPr id="10" name="Picture 9" descr="A circuit board&#10;&#10;Description automatically generated">
            <a:extLst>
              <a:ext uri="{FF2B5EF4-FFF2-40B4-BE49-F238E27FC236}">
                <a16:creationId xmlns:a16="http://schemas.microsoft.com/office/drawing/2014/main" id="{3E8916D5-BA74-493D-BEE8-3B6B523F67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28136">
            <a:off x="5108401" y="2068497"/>
            <a:ext cx="3209976" cy="240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7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Disaster Planning and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595" y="1771097"/>
            <a:ext cx="4038600" cy="4326108"/>
          </a:xfrm>
        </p:spPr>
        <p:txBody>
          <a:bodyPr/>
          <a:lstStyle/>
          <a:p>
            <a:r>
              <a:rPr lang="en-US" dirty="0"/>
              <a:t>Business Continuity</a:t>
            </a:r>
          </a:p>
          <a:p>
            <a:r>
              <a:rPr lang="en-US" dirty="0"/>
              <a:t>Mitigating Downtime</a:t>
            </a:r>
          </a:p>
          <a:p>
            <a:r>
              <a:rPr lang="en-US" dirty="0"/>
              <a:t>When Disaster Strikes!</a:t>
            </a:r>
          </a:p>
          <a:p>
            <a:r>
              <a:rPr lang="en-US" dirty="0"/>
              <a:t>Preparation is KEY!</a:t>
            </a:r>
          </a:p>
          <a:p>
            <a:r>
              <a:rPr lang="en-US" dirty="0"/>
              <a:t>Have a Plan!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D21644-4B7F-4629-9B40-F95A2C58B6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AFB"/>
              </a:clrFrom>
              <a:clrTo>
                <a:srgbClr val="FF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7534" y="1917576"/>
            <a:ext cx="3511148" cy="22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Disaster Planning and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835" y="1600200"/>
            <a:ext cx="6431132" cy="4326109"/>
          </a:xfrm>
        </p:spPr>
        <p:txBody>
          <a:bodyPr>
            <a:normAutofit/>
          </a:bodyPr>
          <a:lstStyle/>
          <a:p>
            <a:r>
              <a:rPr lang="en-US" sz="2000" dirty="0"/>
              <a:t>Backing up data daily using two independent systems. Typically:</a:t>
            </a:r>
          </a:p>
          <a:p>
            <a:pPr lvl="1"/>
            <a:r>
              <a:rPr lang="en-US" sz="2000" dirty="0"/>
              <a:t>Nightly online backup </a:t>
            </a:r>
          </a:p>
          <a:p>
            <a:pPr lvl="1"/>
            <a:r>
              <a:rPr lang="en-US" sz="2000" dirty="0"/>
              <a:t>Local onsite backup of the </a:t>
            </a:r>
            <a:r>
              <a:rPr lang="en-US" sz="2000" b="1" dirty="0"/>
              <a:t>system image </a:t>
            </a:r>
            <a:r>
              <a:rPr lang="en-US" sz="2000" dirty="0"/>
              <a:t>to a portable hard drive (Rotate Offsite)</a:t>
            </a:r>
          </a:p>
          <a:p>
            <a:pPr lvl="1"/>
            <a:endParaRPr lang="en-US" sz="2000" dirty="0"/>
          </a:p>
          <a:p>
            <a:r>
              <a:rPr lang="en-US" sz="2000" dirty="0"/>
              <a:t>Perform a test restore from the backup media each month (Make sure it works!)</a:t>
            </a:r>
            <a:endParaRPr lang="en-US" sz="1800" dirty="0"/>
          </a:p>
        </p:txBody>
      </p:sp>
      <p:pic>
        <p:nvPicPr>
          <p:cNvPr id="8" name="Picture 7" descr="A computer that is on fire&#10;&#10;Description automatically generated">
            <a:extLst>
              <a:ext uri="{FF2B5EF4-FFF2-40B4-BE49-F238E27FC236}">
                <a16:creationId xmlns:a16="http://schemas.microsoft.com/office/drawing/2014/main" id="{71A055E4-9D46-473C-B7A7-835E374AD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9086">
            <a:off x="5989515" y="2036331"/>
            <a:ext cx="282892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492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Information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1080" y="1584666"/>
            <a:ext cx="4394446" cy="2871924"/>
          </a:xfrm>
        </p:spPr>
        <p:txBody>
          <a:bodyPr/>
          <a:lstStyle/>
          <a:p>
            <a:r>
              <a:rPr lang="en-US" dirty="0"/>
              <a:t>Protecting NPPI</a:t>
            </a:r>
          </a:p>
          <a:p>
            <a:r>
              <a:rPr lang="en-US" dirty="0"/>
              <a:t>201 CMR 17.0 (WISP)</a:t>
            </a:r>
          </a:p>
          <a:p>
            <a:r>
              <a:rPr lang="en-US" dirty="0"/>
              <a:t>Notice of Breach Law</a:t>
            </a:r>
          </a:p>
          <a:p>
            <a:pPr lvl="1"/>
            <a:r>
              <a:rPr lang="en-US" dirty="0"/>
              <a:t>93H (Duty to Report)</a:t>
            </a:r>
          </a:p>
          <a:p>
            <a:r>
              <a:rPr lang="en-US" dirty="0"/>
              <a:t>Proper Disposal</a:t>
            </a: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84080F1E-A83B-47AE-88B8-9A20109EE4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035599">
            <a:off x="602319" y="1843095"/>
            <a:ext cx="3331007" cy="204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4325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524" y="1541154"/>
            <a:ext cx="5424926" cy="4326108"/>
          </a:xfrm>
        </p:spPr>
        <p:txBody>
          <a:bodyPr>
            <a:normAutofit/>
          </a:bodyPr>
          <a:lstStyle/>
          <a:p>
            <a:r>
              <a:rPr lang="en-US" dirty="0"/>
              <a:t>Clean desk policy?</a:t>
            </a:r>
          </a:p>
          <a:p>
            <a:r>
              <a:rPr lang="en-US" dirty="0"/>
              <a:t>Limiting access to scan solution?</a:t>
            </a:r>
          </a:p>
          <a:p>
            <a:r>
              <a:rPr lang="en-US" dirty="0"/>
              <a:t>All  cabinet files locked?</a:t>
            </a:r>
          </a:p>
          <a:p>
            <a:r>
              <a:rPr lang="en-US" dirty="0"/>
              <a:t>Mobile devices secure?</a:t>
            </a:r>
          </a:p>
          <a:p>
            <a:r>
              <a:rPr lang="en-US" dirty="0"/>
              <a:t>Control over flash drives?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E2E5A7-48BC-41CE-8A6E-A5EA2D92C7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9439"/>
          <a:stretch/>
        </p:blipFill>
        <p:spPr>
          <a:xfrm rot="473036">
            <a:off x="5439407" y="1907613"/>
            <a:ext cx="3590814" cy="19064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658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301" y="1600115"/>
            <a:ext cx="4038600" cy="4326108"/>
          </a:xfrm>
        </p:spPr>
        <p:txBody>
          <a:bodyPr/>
          <a:lstStyle/>
          <a:p>
            <a:r>
              <a:rPr lang="en-US" dirty="0"/>
              <a:t>NPPI training?</a:t>
            </a:r>
          </a:p>
          <a:p>
            <a:r>
              <a:rPr lang="en-US" dirty="0"/>
              <a:t>Using encryption?</a:t>
            </a:r>
          </a:p>
          <a:p>
            <a:r>
              <a:rPr lang="en-US" dirty="0"/>
              <a:t>Background checks on employees?</a:t>
            </a:r>
          </a:p>
          <a:p>
            <a:endParaRPr lang="en-US" dirty="0"/>
          </a:p>
        </p:txBody>
      </p:sp>
      <p:pic>
        <p:nvPicPr>
          <p:cNvPr id="6" name="Content Placeholder 5" descr="A close up of a keyboard&#10;&#10;Description automatically generated">
            <a:extLst>
              <a:ext uri="{FF2B5EF4-FFF2-40B4-BE49-F238E27FC236}">
                <a16:creationId xmlns:a16="http://schemas.microsoft.com/office/drawing/2014/main" id="{E7FAB92C-A296-495B-B826-4817DE1566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210338">
            <a:off x="783871" y="1605704"/>
            <a:ext cx="3450899" cy="2210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6503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Cybercrime Hygiene</a:t>
            </a: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Damage costs to hit $6 Trillion annually by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197" y="1575788"/>
            <a:ext cx="4269419" cy="4326108"/>
          </a:xfrm>
        </p:spPr>
        <p:txBody>
          <a:bodyPr/>
          <a:lstStyle/>
          <a:p>
            <a:r>
              <a:rPr lang="en-US" dirty="0"/>
              <a:t>Dark Web Evolution</a:t>
            </a:r>
          </a:p>
          <a:p>
            <a:r>
              <a:rPr lang="en-US" dirty="0"/>
              <a:t>Ransomware</a:t>
            </a:r>
          </a:p>
          <a:p>
            <a:r>
              <a:rPr lang="en-US" dirty="0"/>
              <a:t>Wire Fraud</a:t>
            </a:r>
          </a:p>
          <a:p>
            <a:r>
              <a:rPr lang="en-US" dirty="0"/>
              <a:t>Phishing Scams</a:t>
            </a:r>
          </a:p>
          <a:p>
            <a:r>
              <a:rPr lang="en-US" dirty="0"/>
              <a:t>Mules</a:t>
            </a:r>
          </a:p>
          <a:p>
            <a:r>
              <a:rPr lang="en-US" dirty="0"/>
              <a:t>Key Loggers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6C641B-DBB2-4FDC-8E77-ED62EA8DD5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619603">
            <a:off x="4784705" y="2061872"/>
            <a:ext cx="3619293" cy="2001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3745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420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Office Theme</vt:lpstr>
      <vt:lpstr>Technology Systems</vt:lpstr>
      <vt:lpstr>Infrastructure Upgrade &amp; Maintenance</vt:lpstr>
      <vt:lpstr>Infrastructure Upgrade &amp; Maintenance</vt:lpstr>
      <vt:lpstr>Disaster Planning and Recovery</vt:lpstr>
      <vt:lpstr>Disaster Planning and Recovery</vt:lpstr>
      <vt:lpstr>Information Security</vt:lpstr>
      <vt:lpstr>Information Security</vt:lpstr>
      <vt:lpstr>Information Security</vt:lpstr>
      <vt:lpstr>Cybercrime Hygiene Damage costs to hit $6 Trillion annually by 2021</vt:lpstr>
      <vt:lpstr>Cybercrime Hygiene</vt:lpstr>
      <vt:lpstr>Cybercrime Hygiene</vt:lpstr>
      <vt:lpstr>Protection in the Digital Age</vt:lpstr>
      <vt:lpstr>Protection in the Digital Age</vt:lpstr>
      <vt:lpstr>THANK YOU!</vt:lpstr>
    </vt:vector>
  </TitlesOfParts>
  <Company>Old Republic Title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Agarwal</dc:creator>
  <cp:lastModifiedBy>James Sifflard</cp:lastModifiedBy>
  <cp:revision>38</cp:revision>
  <dcterms:created xsi:type="dcterms:W3CDTF">2015-07-29T17:24:55Z</dcterms:created>
  <dcterms:modified xsi:type="dcterms:W3CDTF">2019-02-24T20:23:23Z</dcterms:modified>
</cp:coreProperties>
</file>