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94" r:id="rId7"/>
    <p:sldId id="295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4" autoAdjust="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iconchunking_colorful5">
  <dgm:title val="iconchunking_colorful5"/>
  <dgm:desc val="iconchunking_colorful5"/>
  <dgm:catLst>
    <dgm:cat type="Other" pri="2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A4241-EE9F-4C68-BBB9-DD3BF62CFD2C}" type="doc">
      <dgm:prSet loTypeId="urn:microsoft.com/office/officeart/2005/8/layout/default" loCatId="list" qsTypeId="urn:microsoft.com/office/officeart/2005/8/quickstyle/simple1" qsCatId="simple" csTypeId="urn:microsoft.com/office/officeart/2005/8/colors/iconchunking_colorful5" csCatId="other" phldr="1"/>
      <dgm:spPr/>
      <dgm:t>
        <a:bodyPr/>
        <a:lstStyle/>
        <a:p>
          <a:endParaRPr lang="en-US"/>
        </a:p>
      </dgm:t>
    </dgm:pt>
    <dgm:pt modelId="{D45006C0-BE4A-4241-836B-7474C80F7951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 smtClean="0"/>
            <a:t>Introduction</a:t>
          </a:r>
          <a:endParaRPr lang="en-US" sz="1600" dirty="0"/>
        </a:p>
      </dgm:t>
    </dgm:pt>
    <dgm:pt modelId="{9F731C56-B47A-42D6-8EA0-DBB0B42F3FFC}" type="parTrans" cxnId="{2A9D03A5-4247-442E-8B69-8BEB92FA9BF9}">
      <dgm:prSet/>
      <dgm:spPr/>
      <dgm:t>
        <a:bodyPr/>
        <a:lstStyle/>
        <a:p>
          <a:endParaRPr lang="en-US" sz="1800"/>
        </a:p>
      </dgm:t>
    </dgm:pt>
    <dgm:pt modelId="{02DAEB8F-FC83-4FE7-81E4-1B4837765E26}" type="sibTrans" cxnId="{2A9D03A5-4247-442E-8B69-8BEB92FA9BF9}">
      <dgm:prSet/>
      <dgm:spPr/>
      <dgm:t>
        <a:bodyPr/>
        <a:lstStyle/>
        <a:p>
          <a:endParaRPr lang="en-US" sz="1800"/>
        </a:p>
      </dgm:t>
    </dgm:pt>
    <dgm:pt modelId="{4532355A-FD3D-45D1-99A2-939D6C1E271B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US" sz="1600" dirty="0" smtClean="0"/>
            <a:t>The Evolution of the Notarial Act</a:t>
          </a:r>
          <a:endParaRPr lang="en-US" sz="1600" dirty="0"/>
        </a:p>
      </dgm:t>
    </dgm:pt>
    <dgm:pt modelId="{5F3BEC9A-C51F-4A37-B9B0-3D1C45F15E8E}" type="parTrans" cxnId="{655F9657-ADEC-40AD-80F0-BD230721A6D3}">
      <dgm:prSet/>
      <dgm:spPr/>
      <dgm:t>
        <a:bodyPr/>
        <a:lstStyle/>
        <a:p>
          <a:endParaRPr lang="en-US" sz="1800"/>
        </a:p>
      </dgm:t>
    </dgm:pt>
    <dgm:pt modelId="{5933EFDC-CC22-45F0-A57B-0EC1BA4CC163}" type="sibTrans" cxnId="{655F9657-ADEC-40AD-80F0-BD230721A6D3}">
      <dgm:prSet/>
      <dgm:spPr/>
      <dgm:t>
        <a:bodyPr/>
        <a:lstStyle/>
        <a:p>
          <a:endParaRPr lang="en-US" sz="1800"/>
        </a:p>
      </dgm:t>
    </dgm:pt>
    <dgm:pt modelId="{F31307D0-03F7-4A37-B0C6-A026CC190CFB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 smtClean="0"/>
            <a:t>Electronic Notarization</a:t>
          </a:r>
          <a:endParaRPr lang="en-US" sz="1600" dirty="0"/>
        </a:p>
      </dgm:t>
    </dgm:pt>
    <dgm:pt modelId="{28471EBB-6EB2-4014-B057-BFF9D5D16453}" type="parTrans" cxnId="{BAA70A3C-6637-450C-AEC1-1D5B139FF02E}">
      <dgm:prSet/>
      <dgm:spPr/>
      <dgm:t>
        <a:bodyPr/>
        <a:lstStyle/>
        <a:p>
          <a:endParaRPr lang="en-US" sz="1800"/>
        </a:p>
      </dgm:t>
    </dgm:pt>
    <dgm:pt modelId="{DFEBF483-0FE4-435B-AE58-FDB9D9D20559}" type="sibTrans" cxnId="{BAA70A3C-6637-450C-AEC1-1D5B139FF02E}">
      <dgm:prSet/>
      <dgm:spPr/>
      <dgm:t>
        <a:bodyPr/>
        <a:lstStyle/>
        <a:p>
          <a:endParaRPr lang="en-US" sz="1800"/>
        </a:p>
      </dgm:t>
    </dgm:pt>
    <dgm:pt modelId="{DE1DEC01-7410-4A0C-866D-13447B244D15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 smtClean="0"/>
            <a:t>Remote Online Notarization (RON)</a:t>
          </a:r>
          <a:endParaRPr lang="en-US" sz="1600" dirty="0"/>
        </a:p>
      </dgm:t>
    </dgm:pt>
    <dgm:pt modelId="{224B0DED-2371-455E-859B-3B65E7C10E7F}" type="parTrans" cxnId="{D03B079E-0E1C-45D8-822C-E5812B81C33E}">
      <dgm:prSet/>
      <dgm:spPr/>
      <dgm:t>
        <a:bodyPr/>
        <a:lstStyle/>
        <a:p>
          <a:endParaRPr lang="en-US" sz="1800"/>
        </a:p>
      </dgm:t>
    </dgm:pt>
    <dgm:pt modelId="{FD4A17E1-B4B1-4914-AC3B-0636C9451B67}" type="sibTrans" cxnId="{D03B079E-0E1C-45D8-822C-E5812B81C33E}">
      <dgm:prSet/>
      <dgm:spPr/>
      <dgm:t>
        <a:bodyPr/>
        <a:lstStyle/>
        <a:p>
          <a:endParaRPr lang="en-US" sz="1800"/>
        </a:p>
      </dgm:t>
    </dgm:pt>
    <dgm:pt modelId="{9C2668A2-ABD4-49DD-AAD3-45B582912C95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 smtClean="0"/>
            <a:t>UPL Considerations and Notarial Misconduct</a:t>
          </a:r>
          <a:endParaRPr lang="en-US" sz="1600" dirty="0"/>
        </a:p>
      </dgm:t>
    </dgm:pt>
    <dgm:pt modelId="{EA37AD97-5AE3-4878-821D-A5CEC7C85486}" type="parTrans" cxnId="{66FAF4FD-C210-4587-BD1F-75D5EE333DFC}">
      <dgm:prSet/>
      <dgm:spPr/>
      <dgm:t>
        <a:bodyPr/>
        <a:lstStyle/>
        <a:p>
          <a:endParaRPr lang="en-US" sz="1800"/>
        </a:p>
      </dgm:t>
    </dgm:pt>
    <dgm:pt modelId="{4C1996EB-C5AD-4A2C-A871-D6C0AF1E06EA}" type="sibTrans" cxnId="{66FAF4FD-C210-4587-BD1F-75D5EE333DFC}">
      <dgm:prSet/>
      <dgm:spPr/>
      <dgm:t>
        <a:bodyPr/>
        <a:lstStyle/>
        <a:p>
          <a:endParaRPr lang="en-US" sz="1800"/>
        </a:p>
      </dgm:t>
    </dgm:pt>
    <dgm:pt modelId="{9EC14822-EFEB-45EE-A48B-F1AA45BA6B81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 smtClean="0"/>
            <a:t>What’s Next?</a:t>
          </a:r>
          <a:endParaRPr lang="en-US" sz="1600" dirty="0"/>
        </a:p>
      </dgm:t>
    </dgm:pt>
    <dgm:pt modelId="{B08117A6-B444-495B-BE8A-57904322646B}" type="parTrans" cxnId="{D2E8830B-9B01-408A-897E-3AF0D3FC0537}">
      <dgm:prSet/>
      <dgm:spPr/>
      <dgm:t>
        <a:bodyPr/>
        <a:lstStyle/>
        <a:p>
          <a:endParaRPr lang="en-US" sz="1800"/>
        </a:p>
      </dgm:t>
    </dgm:pt>
    <dgm:pt modelId="{B9AC4672-4E30-494A-B400-58D484A907B5}" type="sibTrans" cxnId="{D2E8830B-9B01-408A-897E-3AF0D3FC0537}">
      <dgm:prSet/>
      <dgm:spPr/>
      <dgm:t>
        <a:bodyPr/>
        <a:lstStyle/>
        <a:p>
          <a:endParaRPr lang="en-US" sz="1800"/>
        </a:p>
      </dgm:t>
    </dgm:pt>
    <dgm:pt modelId="{530DE640-0EC6-469B-8EE7-EF3E6F987663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US" sz="1600" dirty="0" smtClean="0"/>
            <a:t>Q &amp; A/Closing</a:t>
          </a:r>
          <a:endParaRPr lang="en-US" sz="1600" dirty="0"/>
        </a:p>
      </dgm:t>
    </dgm:pt>
    <dgm:pt modelId="{E8CFCC41-4255-4CD4-B944-4A97551754A9}" type="parTrans" cxnId="{68064998-7DF5-428D-89F6-7F76073984B5}">
      <dgm:prSet/>
      <dgm:spPr/>
      <dgm:t>
        <a:bodyPr/>
        <a:lstStyle/>
        <a:p>
          <a:endParaRPr lang="en-US" sz="1800"/>
        </a:p>
      </dgm:t>
    </dgm:pt>
    <dgm:pt modelId="{3F7A293A-A7A8-4D43-938A-D453B947AAA3}" type="sibTrans" cxnId="{68064998-7DF5-428D-89F6-7F76073984B5}">
      <dgm:prSet/>
      <dgm:spPr/>
      <dgm:t>
        <a:bodyPr/>
        <a:lstStyle/>
        <a:p>
          <a:endParaRPr lang="en-US" sz="1800"/>
        </a:p>
      </dgm:t>
    </dgm:pt>
    <dgm:pt modelId="{0E8F2440-72A2-4149-94E8-878B08D8CB88}" type="pres">
      <dgm:prSet presAssocID="{A70A4241-EE9F-4C68-BBB9-DD3BF62CFD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E3A498-0445-49A4-B03D-C267891E6F87}" type="pres">
      <dgm:prSet presAssocID="{D45006C0-BE4A-4241-836B-7474C80F795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1E235-E20D-4B65-959F-1F8D5F22C3CE}" type="pres">
      <dgm:prSet presAssocID="{02DAEB8F-FC83-4FE7-81E4-1B4837765E26}" presName="sibTrans" presStyleCnt="0"/>
      <dgm:spPr/>
    </dgm:pt>
    <dgm:pt modelId="{5B4E3E5D-A04A-4042-A7BA-C6B4BD588134}" type="pres">
      <dgm:prSet presAssocID="{4532355A-FD3D-45D1-99A2-939D6C1E271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AE9D2-C666-4449-9BB4-67827318FDB6}" type="pres">
      <dgm:prSet presAssocID="{5933EFDC-CC22-45F0-A57B-0EC1BA4CC163}" presName="sibTrans" presStyleCnt="0"/>
      <dgm:spPr/>
    </dgm:pt>
    <dgm:pt modelId="{DD7AA83D-2996-4B38-83D0-AABB9D42B005}" type="pres">
      <dgm:prSet presAssocID="{F31307D0-03F7-4A37-B0C6-A026CC190CF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8D821-7FA0-4694-8884-E92A15AD2D6E}" type="pres">
      <dgm:prSet presAssocID="{DFEBF483-0FE4-435B-AE58-FDB9D9D20559}" presName="sibTrans" presStyleCnt="0"/>
      <dgm:spPr/>
    </dgm:pt>
    <dgm:pt modelId="{E3C01043-6303-47BF-AFF1-D97DE3A2D288}" type="pres">
      <dgm:prSet presAssocID="{DE1DEC01-7410-4A0C-866D-13447B244D1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32A95-2E92-4B32-9DEF-298576A2AB65}" type="pres">
      <dgm:prSet presAssocID="{FD4A17E1-B4B1-4914-AC3B-0636C9451B67}" presName="sibTrans" presStyleCnt="0"/>
      <dgm:spPr/>
    </dgm:pt>
    <dgm:pt modelId="{F5013B2B-7497-4AC5-9205-0399B41370C7}" type="pres">
      <dgm:prSet presAssocID="{9C2668A2-ABD4-49DD-AAD3-45B582912C9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69A00-A94E-42A6-9E12-820F11570139}" type="pres">
      <dgm:prSet presAssocID="{4C1996EB-C5AD-4A2C-A871-D6C0AF1E06EA}" presName="sibTrans" presStyleCnt="0"/>
      <dgm:spPr/>
    </dgm:pt>
    <dgm:pt modelId="{70EE1FA3-A428-4C86-911C-9338B756BE7F}" type="pres">
      <dgm:prSet presAssocID="{9EC14822-EFEB-45EE-A48B-F1AA45BA6B8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CB826-26C6-4767-B4C1-55515C4B9796}" type="pres">
      <dgm:prSet presAssocID="{B9AC4672-4E30-494A-B400-58D484A907B5}" presName="sibTrans" presStyleCnt="0"/>
      <dgm:spPr/>
    </dgm:pt>
    <dgm:pt modelId="{9EF34CA7-43CB-4B28-A890-F706D82F4159}" type="pres">
      <dgm:prSet presAssocID="{530DE640-0EC6-469B-8EE7-EF3E6F98766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0000C-82F6-456C-B070-A708D944BAFF}" type="presOf" srcId="{F31307D0-03F7-4A37-B0C6-A026CC190CFB}" destId="{DD7AA83D-2996-4B38-83D0-AABB9D42B005}" srcOrd="0" destOrd="0" presId="urn:microsoft.com/office/officeart/2005/8/layout/default"/>
    <dgm:cxn modelId="{94F67316-F0FD-4A53-86F5-9533193A61EF}" type="presOf" srcId="{D45006C0-BE4A-4241-836B-7474C80F7951}" destId="{67E3A498-0445-49A4-B03D-C267891E6F87}" srcOrd="0" destOrd="0" presId="urn:microsoft.com/office/officeart/2005/8/layout/default"/>
    <dgm:cxn modelId="{D03B079E-0E1C-45D8-822C-E5812B81C33E}" srcId="{A70A4241-EE9F-4C68-BBB9-DD3BF62CFD2C}" destId="{DE1DEC01-7410-4A0C-866D-13447B244D15}" srcOrd="3" destOrd="0" parTransId="{224B0DED-2371-455E-859B-3B65E7C10E7F}" sibTransId="{FD4A17E1-B4B1-4914-AC3B-0636C9451B67}"/>
    <dgm:cxn modelId="{0DE15957-C9D2-4EDB-A002-3C31DC6C9244}" type="presOf" srcId="{9EC14822-EFEB-45EE-A48B-F1AA45BA6B81}" destId="{70EE1FA3-A428-4C86-911C-9338B756BE7F}" srcOrd="0" destOrd="0" presId="urn:microsoft.com/office/officeart/2005/8/layout/default"/>
    <dgm:cxn modelId="{ECE02AA9-ACEF-48AE-A3F1-584ADE56124E}" type="presOf" srcId="{DE1DEC01-7410-4A0C-866D-13447B244D15}" destId="{E3C01043-6303-47BF-AFF1-D97DE3A2D288}" srcOrd="0" destOrd="0" presId="urn:microsoft.com/office/officeart/2005/8/layout/default"/>
    <dgm:cxn modelId="{66FAF4FD-C210-4587-BD1F-75D5EE333DFC}" srcId="{A70A4241-EE9F-4C68-BBB9-DD3BF62CFD2C}" destId="{9C2668A2-ABD4-49DD-AAD3-45B582912C95}" srcOrd="4" destOrd="0" parTransId="{EA37AD97-5AE3-4878-821D-A5CEC7C85486}" sibTransId="{4C1996EB-C5AD-4A2C-A871-D6C0AF1E06EA}"/>
    <dgm:cxn modelId="{C83F6AD5-B0A1-4F3C-825A-6CAA99E2443A}" type="presOf" srcId="{A70A4241-EE9F-4C68-BBB9-DD3BF62CFD2C}" destId="{0E8F2440-72A2-4149-94E8-878B08D8CB88}" srcOrd="0" destOrd="0" presId="urn:microsoft.com/office/officeart/2005/8/layout/default"/>
    <dgm:cxn modelId="{655F9657-ADEC-40AD-80F0-BD230721A6D3}" srcId="{A70A4241-EE9F-4C68-BBB9-DD3BF62CFD2C}" destId="{4532355A-FD3D-45D1-99A2-939D6C1E271B}" srcOrd="1" destOrd="0" parTransId="{5F3BEC9A-C51F-4A37-B9B0-3D1C45F15E8E}" sibTransId="{5933EFDC-CC22-45F0-A57B-0EC1BA4CC163}"/>
    <dgm:cxn modelId="{BAA70A3C-6637-450C-AEC1-1D5B139FF02E}" srcId="{A70A4241-EE9F-4C68-BBB9-DD3BF62CFD2C}" destId="{F31307D0-03F7-4A37-B0C6-A026CC190CFB}" srcOrd="2" destOrd="0" parTransId="{28471EBB-6EB2-4014-B057-BFF9D5D16453}" sibTransId="{DFEBF483-0FE4-435B-AE58-FDB9D9D20559}"/>
    <dgm:cxn modelId="{2A9D03A5-4247-442E-8B69-8BEB92FA9BF9}" srcId="{A70A4241-EE9F-4C68-BBB9-DD3BF62CFD2C}" destId="{D45006C0-BE4A-4241-836B-7474C80F7951}" srcOrd="0" destOrd="0" parTransId="{9F731C56-B47A-42D6-8EA0-DBB0B42F3FFC}" sibTransId="{02DAEB8F-FC83-4FE7-81E4-1B4837765E26}"/>
    <dgm:cxn modelId="{68064998-7DF5-428D-89F6-7F76073984B5}" srcId="{A70A4241-EE9F-4C68-BBB9-DD3BF62CFD2C}" destId="{530DE640-0EC6-469B-8EE7-EF3E6F987663}" srcOrd="6" destOrd="0" parTransId="{E8CFCC41-4255-4CD4-B944-4A97551754A9}" sibTransId="{3F7A293A-A7A8-4D43-938A-D453B947AAA3}"/>
    <dgm:cxn modelId="{3A35438A-72B5-4475-A584-FE4B812277FA}" type="presOf" srcId="{530DE640-0EC6-469B-8EE7-EF3E6F987663}" destId="{9EF34CA7-43CB-4B28-A890-F706D82F4159}" srcOrd="0" destOrd="0" presId="urn:microsoft.com/office/officeart/2005/8/layout/default"/>
    <dgm:cxn modelId="{D2E8830B-9B01-408A-897E-3AF0D3FC0537}" srcId="{A70A4241-EE9F-4C68-BBB9-DD3BF62CFD2C}" destId="{9EC14822-EFEB-45EE-A48B-F1AA45BA6B81}" srcOrd="5" destOrd="0" parTransId="{B08117A6-B444-495B-BE8A-57904322646B}" sibTransId="{B9AC4672-4E30-494A-B400-58D484A907B5}"/>
    <dgm:cxn modelId="{1B5C8C60-6DEA-45C8-803A-BDEE3823073F}" type="presOf" srcId="{9C2668A2-ABD4-49DD-AAD3-45B582912C95}" destId="{F5013B2B-7497-4AC5-9205-0399B41370C7}" srcOrd="0" destOrd="0" presId="urn:microsoft.com/office/officeart/2005/8/layout/default"/>
    <dgm:cxn modelId="{2B5C8926-7F0E-4BFB-8715-09D0A688035F}" type="presOf" srcId="{4532355A-FD3D-45D1-99A2-939D6C1E271B}" destId="{5B4E3E5D-A04A-4042-A7BA-C6B4BD588134}" srcOrd="0" destOrd="0" presId="urn:microsoft.com/office/officeart/2005/8/layout/default"/>
    <dgm:cxn modelId="{6687DB64-9E3E-4B35-BDE9-E1AB1A6438E8}" type="presParOf" srcId="{0E8F2440-72A2-4149-94E8-878B08D8CB88}" destId="{67E3A498-0445-49A4-B03D-C267891E6F87}" srcOrd="0" destOrd="0" presId="urn:microsoft.com/office/officeart/2005/8/layout/default"/>
    <dgm:cxn modelId="{574D5715-4F1F-4798-9DD0-D1AE0681342B}" type="presParOf" srcId="{0E8F2440-72A2-4149-94E8-878B08D8CB88}" destId="{F7D1E235-E20D-4B65-959F-1F8D5F22C3CE}" srcOrd="1" destOrd="0" presId="urn:microsoft.com/office/officeart/2005/8/layout/default"/>
    <dgm:cxn modelId="{85EE25A2-6E00-4E46-AAC1-A1BE993D61C8}" type="presParOf" srcId="{0E8F2440-72A2-4149-94E8-878B08D8CB88}" destId="{5B4E3E5D-A04A-4042-A7BA-C6B4BD588134}" srcOrd="2" destOrd="0" presId="urn:microsoft.com/office/officeart/2005/8/layout/default"/>
    <dgm:cxn modelId="{FD8311A5-EDF3-416C-9B99-981E050A50B9}" type="presParOf" srcId="{0E8F2440-72A2-4149-94E8-878B08D8CB88}" destId="{817AE9D2-C666-4449-9BB4-67827318FDB6}" srcOrd="3" destOrd="0" presId="urn:microsoft.com/office/officeart/2005/8/layout/default"/>
    <dgm:cxn modelId="{7AEB0756-10D9-4721-B5C9-48C064E30D1E}" type="presParOf" srcId="{0E8F2440-72A2-4149-94E8-878B08D8CB88}" destId="{DD7AA83D-2996-4B38-83D0-AABB9D42B005}" srcOrd="4" destOrd="0" presId="urn:microsoft.com/office/officeart/2005/8/layout/default"/>
    <dgm:cxn modelId="{FF2A0842-A468-4F14-9904-CC67709D3DEB}" type="presParOf" srcId="{0E8F2440-72A2-4149-94E8-878B08D8CB88}" destId="{47A8D821-7FA0-4694-8884-E92A15AD2D6E}" srcOrd="5" destOrd="0" presId="urn:microsoft.com/office/officeart/2005/8/layout/default"/>
    <dgm:cxn modelId="{642008AC-BA9F-42E5-9005-85E54884213A}" type="presParOf" srcId="{0E8F2440-72A2-4149-94E8-878B08D8CB88}" destId="{E3C01043-6303-47BF-AFF1-D97DE3A2D288}" srcOrd="6" destOrd="0" presId="urn:microsoft.com/office/officeart/2005/8/layout/default"/>
    <dgm:cxn modelId="{D169ABFC-AD0D-4740-98CB-906ED52901A6}" type="presParOf" srcId="{0E8F2440-72A2-4149-94E8-878B08D8CB88}" destId="{EE332A95-2E92-4B32-9DEF-298576A2AB65}" srcOrd="7" destOrd="0" presId="urn:microsoft.com/office/officeart/2005/8/layout/default"/>
    <dgm:cxn modelId="{6B598D04-C867-409D-9A2F-C36565718D08}" type="presParOf" srcId="{0E8F2440-72A2-4149-94E8-878B08D8CB88}" destId="{F5013B2B-7497-4AC5-9205-0399B41370C7}" srcOrd="8" destOrd="0" presId="urn:microsoft.com/office/officeart/2005/8/layout/default"/>
    <dgm:cxn modelId="{354B0117-284D-4650-B1A4-552DB17C98F2}" type="presParOf" srcId="{0E8F2440-72A2-4149-94E8-878B08D8CB88}" destId="{4C269A00-A94E-42A6-9E12-820F11570139}" srcOrd="9" destOrd="0" presId="urn:microsoft.com/office/officeart/2005/8/layout/default"/>
    <dgm:cxn modelId="{FEB5795D-C770-487C-9F96-54F91D6779C0}" type="presParOf" srcId="{0E8F2440-72A2-4149-94E8-878B08D8CB88}" destId="{70EE1FA3-A428-4C86-911C-9338B756BE7F}" srcOrd="10" destOrd="0" presId="urn:microsoft.com/office/officeart/2005/8/layout/default"/>
    <dgm:cxn modelId="{E673B118-9DF7-4402-832F-BF0080786E5C}" type="presParOf" srcId="{0E8F2440-72A2-4149-94E8-878B08D8CB88}" destId="{60CCB826-26C6-4767-B4C1-55515C4B9796}" srcOrd="11" destOrd="0" presId="urn:microsoft.com/office/officeart/2005/8/layout/default"/>
    <dgm:cxn modelId="{AB453A62-780D-4C2A-A764-C49B5C76E63C}" type="presParOf" srcId="{0E8F2440-72A2-4149-94E8-878B08D8CB88}" destId="{9EF34CA7-43CB-4B28-A890-F706D82F4159}" srcOrd="12" destOrd="0" presId="urn:microsoft.com/office/officeart/2005/8/layout/default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3A498-0445-49A4-B03D-C267891E6F87}">
      <dsp:nvSpPr>
        <dsp:cNvPr id="0" name=""/>
        <dsp:cNvSpPr/>
      </dsp:nvSpPr>
      <dsp:spPr>
        <a:xfrm>
          <a:off x="814506" y="1216"/>
          <a:ext cx="2002208" cy="1201325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Introduction</a:t>
          </a:r>
          <a:endParaRPr lang="en-US" sz="1600" kern="1200" dirty="0"/>
        </a:p>
      </dsp:txBody>
      <dsp:txXfrm>
        <a:off x="814506" y="1216"/>
        <a:ext cx="2002208" cy="1201325"/>
      </dsp:txXfrm>
    </dsp:sp>
    <dsp:sp modelId="{5B4E3E5D-A04A-4042-A7BA-C6B4BD588134}">
      <dsp:nvSpPr>
        <dsp:cNvPr id="0" name=""/>
        <dsp:cNvSpPr/>
      </dsp:nvSpPr>
      <dsp:spPr>
        <a:xfrm>
          <a:off x="3016935" y="1216"/>
          <a:ext cx="2002208" cy="1201325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Evolution of the Notarial Act</a:t>
          </a:r>
          <a:endParaRPr lang="en-US" sz="1600" kern="1200" dirty="0"/>
        </a:p>
      </dsp:txBody>
      <dsp:txXfrm>
        <a:off x="3016935" y="1216"/>
        <a:ext cx="2002208" cy="1201325"/>
      </dsp:txXfrm>
    </dsp:sp>
    <dsp:sp modelId="{DD7AA83D-2996-4B38-83D0-AABB9D42B005}">
      <dsp:nvSpPr>
        <dsp:cNvPr id="0" name=""/>
        <dsp:cNvSpPr/>
      </dsp:nvSpPr>
      <dsp:spPr>
        <a:xfrm>
          <a:off x="5219365" y="1216"/>
          <a:ext cx="2002208" cy="1201325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Electronic Notarization</a:t>
          </a:r>
          <a:endParaRPr lang="en-US" sz="1600" kern="1200" dirty="0"/>
        </a:p>
      </dsp:txBody>
      <dsp:txXfrm>
        <a:off x="5219365" y="1216"/>
        <a:ext cx="2002208" cy="1201325"/>
      </dsp:txXfrm>
    </dsp:sp>
    <dsp:sp modelId="{E3C01043-6303-47BF-AFF1-D97DE3A2D288}">
      <dsp:nvSpPr>
        <dsp:cNvPr id="0" name=""/>
        <dsp:cNvSpPr/>
      </dsp:nvSpPr>
      <dsp:spPr>
        <a:xfrm>
          <a:off x="7421794" y="1216"/>
          <a:ext cx="2002208" cy="1201325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Remote Online Notarization (RON)</a:t>
          </a:r>
          <a:endParaRPr lang="en-US" sz="1600" kern="1200" dirty="0"/>
        </a:p>
      </dsp:txBody>
      <dsp:txXfrm>
        <a:off x="7421794" y="1216"/>
        <a:ext cx="2002208" cy="1201325"/>
      </dsp:txXfrm>
    </dsp:sp>
    <dsp:sp modelId="{F5013B2B-7497-4AC5-9205-0399B41370C7}">
      <dsp:nvSpPr>
        <dsp:cNvPr id="0" name=""/>
        <dsp:cNvSpPr/>
      </dsp:nvSpPr>
      <dsp:spPr>
        <a:xfrm>
          <a:off x="1915721" y="1402762"/>
          <a:ext cx="2002208" cy="1201325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UPL Considerations and Notarial Misconduct</a:t>
          </a:r>
          <a:endParaRPr lang="en-US" sz="1600" kern="1200" dirty="0"/>
        </a:p>
      </dsp:txBody>
      <dsp:txXfrm>
        <a:off x="1915721" y="1402762"/>
        <a:ext cx="2002208" cy="1201325"/>
      </dsp:txXfrm>
    </dsp:sp>
    <dsp:sp modelId="{70EE1FA3-A428-4C86-911C-9338B756BE7F}">
      <dsp:nvSpPr>
        <dsp:cNvPr id="0" name=""/>
        <dsp:cNvSpPr/>
      </dsp:nvSpPr>
      <dsp:spPr>
        <a:xfrm>
          <a:off x="4118150" y="1402762"/>
          <a:ext cx="2002208" cy="1201325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What’s Next?</a:t>
          </a:r>
          <a:endParaRPr lang="en-US" sz="1600" kern="1200" dirty="0"/>
        </a:p>
      </dsp:txBody>
      <dsp:txXfrm>
        <a:off x="4118150" y="1402762"/>
        <a:ext cx="2002208" cy="1201325"/>
      </dsp:txXfrm>
    </dsp:sp>
    <dsp:sp modelId="{9EF34CA7-43CB-4B28-A890-F706D82F4159}">
      <dsp:nvSpPr>
        <dsp:cNvPr id="0" name=""/>
        <dsp:cNvSpPr/>
      </dsp:nvSpPr>
      <dsp:spPr>
        <a:xfrm>
          <a:off x="6320580" y="1402762"/>
          <a:ext cx="2002208" cy="1201325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 &amp; A/Closing</a:t>
          </a:r>
          <a:endParaRPr lang="en-US" sz="1600" kern="1200" dirty="0"/>
        </a:p>
      </dsp:txBody>
      <dsp:txXfrm>
        <a:off x="6320580" y="1402762"/>
        <a:ext cx="2002208" cy="1201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0DF988-5CAB-432B-8D0B-D8C3E059DF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356AA-AEFC-428A-8BD0-AA2D3C591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7DEA4-367D-4080-83F2-8D3D2CA6B32A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65BBC-F712-4550-A53A-E3704893E6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44CF1-DDB6-4D6E-8031-215AE90439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8541-035C-4B65-9610-76D15F8AC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1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0E602-17AB-462D-97EB-415C7E6D4A8D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CF3A1-9863-43A3-B39B-8E6FEFD6E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4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80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5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7CCE60-6E08-4CDE-B013-9C636A46C8A2}"/>
              </a:ext>
            </a:extLst>
          </p:cNvPr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871790" y="2042319"/>
            <a:ext cx="3168000" cy="23876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871790" y="5166704"/>
            <a:ext cx="3168000" cy="76695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3ED610-C66B-4824-A437-94E15AA5FF81}"/>
              </a:ext>
            </a:extLst>
          </p:cNvPr>
          <p:cNvSpPr/>
          <p:nvPr userDrawn="1"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6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4096F10-4648-48FC-B20E-41DB833A838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C63F9B-C252-4EF8-A01A-4BA6640780A5}"/>
              </a:ext>
            </a:extLst>
          </p:cNvPr>
          <p:cNvSpPr/>
          <p:nvPr userDrawn="1"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9052014-F3D5-4680-A8B9-D47134B2BB0F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4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Top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4096F10-4648-48FC-B20E-41DB833A838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C63F9B-C252-4EF8-A01A-4BA6640780A5}"/>
              </a:ext>
            </a:extLst>
          </p:cNvPr>
          <p:cNvSpPr/>
          <p:nvPr userDrawn="1"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9052014-F3D5-4680-A8B9-D47134B2BB0F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04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Left Light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16200000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accent4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B0C100-97B0-4EEE-B661-715650D5E826}"/>
              </a:ext>
            </a:extLst>
          </p:cNvPr>
          <p:cNvSpPr/>
          <p:nvPr userDrawn="1"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85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Right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5400000" flipH="1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accent4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CF587A-B161-455A-8783-631E82DF3D52}"/>
              </a:ext>
            </a:extLst>
          </p:cNvPr>
          <p:cNvSpPr/>
          <p:nvPr userDrawn="1"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9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Left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16200000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B0C100-97B0-4EEE-B661-715650D5E826}"/>
              </a:ext>
            </a:extLst>
          </p:cNvPr>
          <p:cNvSpPr/>
          <p:nvPr userDrawn="1"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4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9373E7-96AD-4D3A-89FC-75B37BB2C87B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1CD27-564C-4C36-AFC8-1DAB684F6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8FFDF-C113-4368-A9BD-F6D9A2962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15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9373E7-96AD-4D3A-89FC-75B37BB2C87B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1CD27-564C-4C36-AFC8-1DAB684F6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8FFDF-C113-4368-A9BD-F6D9A2962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2268F6-10A6-447E-9928-37CC0D5A4B0A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63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280A-DD18-47F6-A3B4-3B0571BE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5BB1-64FB-4BD8-95CC-0516CA79B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64E89-A8EE-406F-81DD-C6357B15C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C719C-3F6B-4A74-BAD7-C48CE3BB03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CFE0CD-5513-4A5E-9C88-11D165C629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6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7CCE60-6E08-4CDE-B013-9C636A46C8A2}"/>
              </a:ext>
            </a:extLst>
          </p:cNvPr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9B2250-3DBA-4931-BA35-E001AF48DACB}"/>
              </a:ext>
            </a:extLst>
          </p:cNvPr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871790" y="2042319"/>
            <a:ext cx="3168000" cy="23876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871790" y="5166704"/>
            <a:ext cx="3168000" cy="76695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80DC9F-82D9-470B-A264-73E211A439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6818300" cy="538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87440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04CAD-77D6-446D-9A66-D58B8AE17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41F296-3DCB-4C9E-952C-F67314DAE035}"/>
              </a:ext>
            </a:extLst>
          </p:cNvPr>
          <p:cNvSpPr/>
          <p:nvPr userDrawn="1"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D70D7B-44ED-404A-AE13-9736DF7B3B33}"/>
              </a:ext>
            </a:extLst>
          </p:cNvPr>
          <p:cNvSpPr/>
          <p:nvPr userDrawn="1"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B41035-2FD8-4902-B929-588169F22676}"/>
              </a:ext>
            </a:extLst>
          </p:cNvPr>
          <p:cNvSpPr/>
          <p:nvPr userDrawn="1"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A932B8-FAA6-4A87-B8F7-68ED82F755E7}"/>
              </a:ext>
            </a:extLst>
          </p:cNvPr>
          <p:cNvSpPr/>
          <p:nvPr userDrawn="1"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6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D493F5F-AC40-4F60-A0B1-577DF95C5348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611CC6-4034-4273-B7B4-094F017E5B09}"/>
              </a:ext>
            </a:extLst>
          </p:cNvPr>
          <p:cNvSpPr/>
          <p:nvPr userDrawn="1"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</p:spPr>
        <p:txBody>
          <a:bodyPr anchor="b">
            <a:normAutofit/>
          </a:bodyPr>
          <a:lstStyle>
            <a:lvl1pPr algn="ctr">
              <a:defRPr sz="32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04CAD-77D6-446D-9A66-D58B8AE1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252" y="3856383"/>
            <a:ext cx="2577548" cy="21070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751C31-CBB5-46BC-BEF2-9804C8527D67}"/>
              </a:ext>
            </a:extLst>
          </p:cNvPr>
          <p:cNvSpPr/>
          <p:nvPr userDrawn="1"/>
        </p:nvSpPr>
        <p:spPr>
          <a:xfrm>
            <a:off x="8584635" y="713698"/>
            <a:ext cx="2879560" cy="5418000"/>
          </a:xfrm>
          <a:custGeom>
            <a:avLst/>
            <a:gdLst>
              <a:gd name="connsiteX0" fmla="*/ 0 w 2879560"/>
              <a:gd name="connsiteY0" fmla="*/ 0 h 5418000"/>
              <a:gd name="connsiteX1" fmla="*/ 179215 w 2879560"/>
              <a:gd name="connsiteY1" fmla="*/ 0 h 5418000"/>
              <a:gd name="connsiteX2" fmla="*/ 179215 w 2879560"/>
              <a:gd name="connsiteY2" fmla="*/ 366302 h 5418000"/>
              <a:gd name="connsiteX3" fmla="*/ 2700346 w 2879560"/>
              <a:gd name="connsiteY3" fmla="*/ 366302 h 5418000"/>
              <a:gd name="connsiteX4" fmla="*/ 2700346 w 2879560"/>
              <a:gd name="connsiteY4" fmla="*/ 0 h 5418000"/>
              <a:gd name="connsiteX5" fmla="*/ 2879560 w 2879560"/>
              <a:gd name="connsiteY5" fmla="*/ 0 h 5418000"/>
              <a:gd name="connsiteX6" fmla="*/ 2879560 w 2879560"/>
              <a:gd name="connsiteY6" fmla="*/ 5418000 h 5418000"/>
              <a:gd name="connsiteX7" fmla="*/ 0 w 2879560"/>
              <a:gd name="connsiteY7" fmla="*/ 5418000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8" fmla="*/ 2791786 w 2879560"/>
              <a:gd name="connsiteY8" fmla="*/ 457742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  <a:gd name="connsiteX6" fmla="*/ 179215 w 2879560"/>
              <a:gd name="connsiteY6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560" h="541800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>
            <a:solidFill>
              <a:schemeClr val="accent6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0DD56-3645-4CAC-A799-EB46A6AAC51E}"/>
              </a:ext>
            </a:extLst>
          </p:cNvPr>
          <p:cNvSpPr/>
          <p:nvPr userDrawn="1"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D7451B0-4AF9-40E1-AFCF-05D4F056CA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7498800" cy="5382000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401441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D493F5F-AC40-4F60-A0B1-577DF95C5348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0DD56-3645-4CAC-A799-EB46A6AAC51E}"/>
              </a:ext>
            </a:extLst>
          </p:cNvPr>
          <p:cNvSpPr/>
          <p:nvPr userDrawn="1"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1F11B5-8838-43F4-B445-480FB80FCC73}"/>
              </a:ext>
            </a:extLst>
          </p:cNvPr>
          <p:cNvSpPr/>
          <p:nvPr userDrawn="1"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</p:spPr>
        <p:txBody>
          <a:bodyPr anchor="b">
            <a:normAutofit/>
          </a:bodyPr>
          <a:lstStyle>
            <a:lvl1pPr algn="ctr">
              <a:defRPr sz="320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D7451B0-4AF9-40E1-AFCF-05D4F056CA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0" y="2304000"/>
            <a:ext cx="2520000" cy="3454357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E2A558-A752-4F84-96CD-9C73D34C3E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3563" y="2674144"/>
            <a:ext cx="6529387" cy="15097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Write something memorable…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1E4597-9A31-4A37-A907-D3F61EB7F82E}"/>
              </a:ext>
            </a:extLst>
          </p:cNvPr>
          <p:cNvSpPr/>
          <p:nvPr userDrawn="1"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C246D3C-862F-4C73-8928-347E381A9763}"/>
              </a:ext>
            </a:extLst>
          </p:cNvPr>
          <p:cNvSpPr/>
          <p:nvPr userDrawn="1"/>
        </p:nvSpPr>
        <p:spPr>
          <a:xfrm>
            <a:off x="704386" y="713698"/>
            <a:ext cx="10767616" cy="5418000"/>
          </a:xfrm>
          <a:custGeom>
            <a:avLst/>
            <a:gdLst>
              <a:gd name="connsiteX0" fmla="*/ 0 w 10783231"/>
              <a:gd name="connsiteY0" fmla="*/ 0 h 5418000"/>
              <a:gd name="connsiteX1" fmla="*/ 97696 w 10783231"/>
              <a:gd name="connsiteY1" fmla="*/ 0 h 5418000"/>
              <a:gd name="connsiteX2" fmla="*/ 97696 w 10783231"/>
              <a:gd name="connsiteY2" fmla="*/ 1578240 h 5418000"/>
              <a:gd name="connsiteX3" fmla="*/ 3148264 w 10783231"/>
              <a:gd name="connsiteY3" fmla="*/ 1578240 h 5418000"/>
              <a:gd name="connsiteX4" fmla="*/ 3148264 w 10783231"/>
              <a:gd name="connsiteY4" fmla="*/ 0 h 5418000"/>
              <a:gd name="connsiteX5" fmla="*/ 10783231 w 10783231"/>
              <a:gd name="connsiteY5" fmla="*/ 0 h 5418000"/>
              <a:gd name="connsiteX6" fmla="*/ 10783231 w 10783231"/>
              <a:gd name="connsiteY6" fmla="*/ 5418000 h 5418000"/>
              <a:gd name="connsiteX7" fmla="*/ 0 w 10783231"/>
              <a:gd name="connsiteY7" fmla="*/ 5418000 h 5418000"/>
              <a:gd name="connsiteX0" fmla="*/ 3148264 w 10783231"/>
              <a:gd name="connsiteY0" fmla="*/ 1578240 h 5418000"/>
              <a:gd name="connsiteX1" fmla="*/ 3148264 w 10783231"/>
              <a:gd name="connsiteY1" fmla="*/ 0 h 5418000"/>
              <a:gd name="connsiteX2" fmla="*/ 10783231 w 10783231"/>
              <a:gd name="connsiteY2" fmla="*/ 0 h 5418000"/>
              <a:gd name="connsiteX3" fmla="*/ 10783231 w 10783231"/>
              <a:gd name="connsiteY3" fmla="*/ 5418000 h 5418000"/>
              <a:gd name="connsiteX4" fmla="*/ 0 w 10783231"/>
              <a:gd name="connsiteY4" fmla="*/ 5418000 h 5418000"/>
              <a:gd name="connsiteX5" fmla="*/ 0 w 10783231"/>
              <a:gd name="connsiteY5" fmla="*/ 0 h 5418000"/>
              <a:gd name="connsiteX6" fmla="*/ 97696 w 10783231"/>
              <a:gd name="connsiteY6" fmla="*/ 0 h 5418000"/>
              <a:gd name="connsiteX7" fmla="*/ 97696 w 10783231"/>
              <a:gd name="connsiteY7" fmla="*/ 1578240 h 5418000"/>
              <a:gd name="connsiteX8" fmla="*/ 3239704 w 10783231"/>
              <a:gd name="connsiteY8" fmla="*/ 1669680 h 5418000"/>
              <a:gd name="connsiteX0" fmla="*/ 3148264 w 10783231"/>
              <a:gd name="connsiteY0" fmla="*/ 1578240 h 5418000"/>
              <a:gd name="connsiteX1" fmla="*/ 3148264 w 10783231"/>
              <a:gd name="connsiteY1" fmla="*/ 0 h 5418000"/>
              <a:gd name="connsiteX2" fmla="*/ 10783231 w 10783231"/>
              <a:gd name="connsiteY2" fmla="*/ 0 h 5418000"/>
              <a:gd name="connsiteX3" fmla="*/ 10783231 w 10783231"/>
              <a:gd name="connsiteY3" fmla="*/ 5418000 h 5418000"/>
              <a:gd name="connsiteX4" fmla="*/ 0 w 10783231"/>
              <a:gd name="connsiteY4" fmla="*/ 5418000 h 5418000"/>
              <a:gd name="connsiteX5" fmla="*/ 0 w 10783231"/>
              <a:gd name="connsiteY5" fmla="*/ 0 h 5418000"/>
              <a:gd name="connsiteX6" fmla="*/ 97696 w 10783231"/>
              <a:gd name="connsiteY6" fmla="*/ 0 h 5418000"/>
              <a:gd name="connsiteX7" fmla="*/ 97696 w 10783231"/>
              <a:gd name="connsiteY7" fmla="*/ 157824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  <a:gd name="connsiteX5" fmla="*/ 97696 w 10783231"/>
              <a:gd name="connsiteY5" fmla="*/ 0 h 5418000"/>
              <a:gd name="connsiteX6" fmla="*/ 97696 w 10783231"/>
              <a:gd name="connsiteY6" fmla="*/ 157824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  <a:gd name="connsiteX5" fmla="*/ 97696 w 10783231"/>
              <a:gd name="connsiteY5" fmla="*/ 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83231" h="541800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1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and Author N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9A351EC-2A75-45E3-AAA9-061FE77125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7752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7752000 w 10753200"/>
              <a:gd name="connsiteY3" fmla="*/ 5382000 h 5382000"/>
              <a:gd name="connsiteX4" fmla="*/ 0 w 10753200"/>
              <a:gd name="connsiteY4" fmla="*/ 0 h 5382000"/>
              <a:gd name="connsiteX5" fmla="*/ 3000000 w 10753200"/>
              <a:gd name="connsiteY5" fmla="*/ 0 h 5382000"/>
              <a:gd name="connsiteX6" fmla="*/ 3000000 w 10753200"/>
              <a:gd name="connsiteY6" fmla="*/ 5382000 h 5382000"/>
              <a:gd name="connsiteX7" fmla="*/ 0 w 10753200"/>
              <a:gd name="connsiteY7" fmla="*/ 538200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200" h="5382000">
                <a:moveTo>
                  <a:pt x="7752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7752000" y="5382000"/>
                </a:lnTo>
                <a:close/>
                <a:moveTo>
                  <a:pt x="0" y="0"/>
                </a:moveTo>
                <a:lnTo>
                  <a:pt x="3000000" y="0"/>
                </a:lnTo>
                <a:lnTo>
                  <a:pt x="3000000" y="5382000"/>
                </a:lnTo>
                <a:lnTo>
                  <a:pt x="0" y="5382000"/>
                </a:lnTo>
                <a:close/>
              </a:path>
            </a:pathLst>
          </a:custGeom>
        </p:spPr>
        <p:txBody>
          <a:bodyPr wrap="square" lIns="360000" anchor="ctr">
            <a:noAutofit/>
          </a:bodyPr>
          <a:lstStyle>
            <a:lvl1pPr marL="0" indent="0" algn="l">
              <a:buNone/>
              <a:defRPr sz="1800"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9B2250-3DBA-4931-BA35-E001AF48DACB}"/>
              </a:ext>
            </a:extLst>
          </p:cNvPr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12000" y="924339"/>
            <a:ext cx="3168000" cy="350558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80000"/>
              </a:lnSpc>
              <a:defRPr sz="400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12000" y="5166704"/>
            <a:ext cx="3168000" cy="76695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3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29B8-590B-4709-B45D-CCE1274F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C8399-AFEE-4A79-9D20-853B4475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052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960140-2A2E-4503-8278-0345FDE319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D2181E-D15A-4350-A32F-D47DCEDEF4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DDFAA-3A73-4B3E-B81D-B1D2C1818390}"/>
              </a:ext>
            </a:extLst>
          </p:cNvPr>
          <p:cNvSpPr/>
          <p:nvPr userDrawn="1"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9C2B09-A978-456B-A8F2-C766DA7A81D8}"/>
              </a:ext>
            </a:extLst>
          </p:cNvPr>
          <p:cNvSpPr/>
          <p:nvPr userDrawn="1"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8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87E81-20CC-4C8C-BB1D-A38B4DAD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7CDCC-7A8F-411F-AD9C-3B24B0583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33D20-35D1-490A-BD78-47D062FBE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6B6B5F-82CD-40A1-8FD6-717BF4D105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A430C2-A8FB-4210-A7D3-AB7A97B87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7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D959E-3051-49C8-AC81-F2B64A84F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537F1-D747-4E81-81B9-B5716EA59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44379-270F-4361-94CB-AD13F914E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7873"/>
            <a:ext cx="5183188" cy="7672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0ECA14-4888-4C66-A15F-6B781D074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0623264-E0F5-4AB3-B974-14E2E3B66D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0C66A2F-89F8-40C6-8391-D53AEF0DF7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1072358-6CE0-4D6C-9CE9-35BFA6D1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3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D45207B-6715-4F5E-9B3F-D1BC499956ED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80D37-79E5-4C07-986A-D7B39C10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D4B9F-5853-4E4D-875D-99C8E8CA4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82154-E8DC-43D0-914D-21ADE1267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B5EC2-DEC6-4324-B094-081B721F8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5B6CB50-3B36-4CE9-A038-847D2A6D1A5E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4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3" r:id="rId5"/>
    <p:sldLayoutId id="2147483664" r:id="rId6"/>
    <p:sldLayoutId id="2147483651" r:id="rId7"/>
    <p:sldLayoutId id="2147483652" r:id="rId8"/>
    <p:sldLayoutId id="2147483653" r:id="rId9"/>
    <p:sldLayoutId id="2147483654" r:id="rId10"/>
    <p:sldLayoutId id="2147483661" r:id="rId11"/>
    <p:sldLayoutId id="2147483665" r:id="rId12"/>
    <p:sldLayoutId id="2147483666" r:id="rId13"/>
    <p:sldLayoutId id="2147483668" r:id="rId14"/>
    <p:sldLayoutId id="2147483655" r:id="rId15"/>
    <p:sldLayoutId id="2147483667" r:id="rId16"/>
    <p:sldLayoutId id="214748365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15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Garamond" panose="02020404030301010803" pitchFamily="18" charset="0"/>
        <a:buChar char="°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fnolan@harmonlaw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7D730A-05C3-4824-99A7-4911AE0DFC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You Need to Know About the New Electronic and Online Notarization Law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AC3F12-360E-4CF2-98CE-B7BC1F2858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Francis J. Nolan</a:t>
            </a:r>
            <a:endParaRPr lang="en-US" dirty="0"/>
          </a:p>
          <a:p>
            <a:r>
              <a:rPr lang="en-US" dirty="0" smtClean="0"/>
              <a:t>October 3, 2023</a:t>
            </a:r>
            <a:endParaRPr lang="en-US" dirty="0"/>
          </a:p>
        </p:txBody>
      </p:sp>
      <p:pic>
        <p:nvPicPr>
          <p:cNvPr id="12" name="Picture Placeholder 11" descr="coworkers collaborating around a laptop">
            <a:extLst>
              <a:ext uri="{FF2B5EF4-FFF2-40B4-BE49-F238E27FC236}">
                <a16:creationId xmlns:a16="http://schemas.microsoft.com/office/drawing/2014/main" id="{4E1D3972-2DD0-4391-858D-59E2607DB48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9938" r="5506"/>
          <a:stretch/>
        </p:blipFill>
        <p:spPr>
          <a:xfrm>
            <a:off x="720000" y="720000"/>
            <a:ext cx="6818300" cy="5382000"/>
          </a:xfrm>
        </p:spPr>
      </p:pic>
    </p:spTree>
    <p:extLst>
      <p:ext uri="{BB962C8B-B14F-4D97-AF65-F5344CB8AC3E}">
        <p14:creationId xmlns:p14="http://schemas.microsoft.com/office/powerpoint/2010/main" val="2537158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Backwards: Making an Electronic Record Tangible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0098"/>
            <a:ext cx="10515600" cy="40133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instances in which an electronic document cannot be recorded electronically, statute allows document to be converted into a tangible copy</a:t>
            </a:r>
          </a:p>
          <a:p>
            <a:r>
              <a:rPr lang="en-US" sz="2400" dirty="0" smtClean="0"/>
              <a:t>Tangible copy must satisfy all requirements for recording an original document</a:t>
            </a:r>
          </a:p>
          <a:p>
            <a:r>
              <a:rPr lang="en-US" sz="2400" dirty="0" smtClean="0"/>
              <a:t>Notarial certificate must satisfy all requirements for an original document to be accepted for recording</a:t>
            </a:r>
          </a:p>
          <a:p>
            <a:r>
              <a:rPr lang="en-US" sz="2400" dirty="0" smtClean="0"/>
              <a:t>Notary who executed the notarial certificate must certify that the tangible copy is an accurate copy of the electronic record</a:t>
            </a:r>
          </a:p>
        </p:txBody>
      </p:sp>
    </p:spTree>
    <p:extLst>
      <p:ext uri="{BB962C8B-B14F-4D97-AF65-F5344CB8AC3E}">
        <p14:creationId xmlns:p14="http://schemas.microsoft.com/office/powerpoint/2010/main" val="2826147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Online Notarization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One more thing you can do without ever leaving the house…</a:t>
            </a:r>
            <a:endParaRPr lang="en-US" sz="4000" i="1" dirty="0"/>
          </a:p>
        </p:txBody>
      </p:sp>
      <p:pic>
        <p:nvPicPr>
          <p:cNvPr id="1026" name="Picture 2" descr="Florida Remote Online Notarization Statute Changes | BML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0" r="23210"/>
          <a:stretch>
            <a:fillRect/>
          </a:stretch>
        </p:blipFill>
        <p:spPr bwMode="auto">
          <a:xfrm>
            <a:off x="665471" y="2322125"/>
            <a:ext cx="3294063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289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Online Notarization (RON)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New statutory section: G.L. c. 222, s. 28</a:t>
            </a:r>
          </a:p>
          <a:p>
            <a:r>
              <a:rPr lang="en-US" sz="2400" dirty="0" smtClean="0"/>
              <a:t>Allows notary to effect a notarial act not just electronically, but remotely</a:t>
            </a:r>
          </a:p>
          <a:p>
            <a:r>
              <a:rPr lang="en-US" sz="2400" dirty="0" smtClean="0"/>
              <a:t>Requires use of communication technology approved by the Secretary of the Commonwealth</a:t>
            </a:r>
          </a:p>
          <a:p>
            <a:r>
              <a:rPr lang="en-US" sz="2400" dirty="0" smtClean="0"/>
              <a:t>Cannot be used to notarize the following:</a:t>
            </a:r>
          </a:p>
          <a:p>
            <a:pPr lvl="1"/>
            <a:r>
              <a:rPr lang="en-US" sz="2200" dirty="0" smtClean="0"/>
              <a:t>Record related to the electoral process</a:t>
            </a:r>
          </a:p>
          <a:p>
            <a:pPr lvl="1"/>
            <a:r>
              <a:rPr lang="en-US" sz="2200" dirty="0" smtClean="0"/>
              <a:t>Will, codicil or document purporting to be a will or codicil</a:t>
            </a:r>
          </a:p>
          <a:p>
            <a:r>
              <a:rPr lang="en-US" sz="2400" dirty="0" smtClean="0"/>
              <a:t>Only available to Massachusetts notaries acting within the Commonwealth of Massachusetts (signatories can be anywhere!)</a:t>
            </a:r>
          </a:p>
          <a:p>
            <a:pPr lvl="1"/>
            <a:r>
              <a:rPr lang="en-US" sz="2200" dirty="0" smtClean="0"/>
              <a:t>Some limitations on notarizing documents when signatory is outside of U.S.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0826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Definitional Changes for 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“In person” now defined to include “interacting with a remotely-located individual by means of communication technology in compliance with section 28.”</a:t>
            </a:r>
            <a:endParaRPr lang="en-US" dirty="0"/>
          </a:p>
          <a:p>
            <a:r>
              <a:rPr lang="en-US" sz="2000" dirty="0" smtClean="0"/>
              <a:t>Various other definitions in G.L. c. 222, s. 1 updated to account for electronic as well as tangible documents</a:t>
            </a:r>
          </a:p>
          <a:p>
            <a:r>
              <a:rPr lang="en-US" sz="2000" dirty="0" smtClean="0"/>
              <a:t>Technology definitions specific to RON</a:t>
            </a:r>
          </a:p>
          <a:p>
            <a:pPr lvl="1"/>
            <a:r>
              <a:rPr lang="en-US" sz="1800" dirty="0" smtClean="0"/>
              <a:t>Capable of independent verification (re: electronic seal)</a:t>
            </a:r>
          </a:p>
          <a:p>
            <a:pPr lvl="1"/>
            <a:r>
              <a:rPr lang="en-US" sz="1800" dirty="0" smtClean="0"/>
              <a:t>Communication technology</a:t>
            </a:r>
          </a:p>
          <a:p>
            <a:pPr lvl="1"/>
            <a:r>
              <a:rPr lang="en-US" sz="1800" dirty="0" smtClean="0"/>
              <a:t>Credential analysis</a:t>
            </a:r>
          </a:p>
          <a:p>
            <a:pPr lvl="1"/>
            <a:r>
              <a:rPr lang="en-US" sz="1800" dirty="0" smtClean="0"/>
              <a:t>Dynamic knowledge-based authentication</a:t>
            </a:r>
          </a:p>
          <a:p>
            <a:pPr lvl="1"/>
            <a:r>
              <a:rPr lang="en-US" sz="1800" dirty="0" smtClean="0"/>
              <a:t>Identity proofing</a:t>
            </a:r>
          </a:p>
          <a:p>
            <a:pPr lvl="1"/>
            <a:r>
              <a:rPr lang="en-US" sz="1800" dirty="0" smtClean="0"/>
              <a:t>Remotely-located individual</a:t>
            </a:r>
          </a:p>
          <a:p>
            <a:r>
              <a:rPr lang="en-US" sz="2000" dirty="0" smtClean="0"/>
              <a:t>Satisfactory evidence of identity is different for RON transactions than for in-person transactions</a:t>
            </a: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15939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Before You 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First, you need to be commissioned!</a:t>
            </a:r>
          </a:p>
          <a:p>
            <a:pPr lvl="1"/>
            <a:r>
              <a:rPr lang="en-US" dirty="0" smtClean="0"/>
              <a:t>Register as a remote notary with the Secretary’s office</a:t>
            </a:r>
          </a:p>
          <a:p>
            <a:pPr lvl="1"/>
            <a:r>
              <a:rPr lang="en-US" dirty="0" smtClean="0"/>
              <a:t>Inform the Secretary that you intend to perform remote notarizations</a:t>
            </a:r>
          </a:p>
          <a:p>
            <a:pPr lvl="1"/>
            <a:r>
              <a:rPr lang="en-US" dirty="0" smtClean="0"/>
              <a:t>Identify the communication technology you’re going to use for remote notarizations</a:t>
            </a:r>
          </a:p>
          <a:p>
            <a:pPr lvl="1"/>
            <a:r>
              <a:rPr lang="en-US" dirty="0" smtClean="0"/>
              <a:t>If required by the Secretary, complete a training course</a:t>
            </a:r>
          </a:p>
          <a:p>
            <a:pPr lvl="1"/>
            <a:r>
              <a:rPr lang="en-US" dirty="0" smtClean="0"/>
              <a:t>Provide notice to the Secretary</a:t>
            </a:r>
          </a:p>
          <a:p>
            <a:pPr lvl="2"/>
            <a:r>
              <a:rPr lang="en-US" sz="1600" dirty="0" smtClean="0"/>
              <a:t>Affirming you’ve read and will comply with Section 28 and all rules adopted by the Secretary</a:t>
            </a:r>
          </a:p>
          <a:p>
            <a:pPr lvl="2"/>
            <a:r>
              <a:rPr lang="en-US" sz="1600" dirty="0" smtClean="0"/>
              <a:t>Including proof you’ve completed the Secretary’s training, if required</a:t>
            </a:r>
          </a:p>
          <a:p>
            <a:pPr lvl="2"/>
            <a:r>
              <a:rPr lang="en-US" sz="1600" dirty="0" smtClean="0"/>
              <a:t>Identifying a usual place of business in Massachusetts or, if a foreign entity, a registered agent, and</a:t>
            </a:r>
          </a:p>
          <a:p>
            <a:pPr lvl="2"/>
            <a:r>
              <a:rPr lang="en-US" sz="1600" dirty="0" smtClean="0"/>
              <a:t>Identifying an address for service of process in connection with a civil action or other proceeding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6911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Critical component of remote online notarization is the use of an approved technology platform</a:t>
            </a:r>
          </a:p>
          <a:p>
            <a:r>
              <a:rPr lang="en-US" sz="2400" dirty="0" smtClean="0"/>
              <a:t>Considerations:</a:t>
            </a:r>
          </a:p>
          <a:p>
            <a:pPr lvl="1"/>
            <a:r>
              <a:rPr lang="en-US" sz="2200" dirty="0" smtClean="0"/>
              <a:t>Ease of use</a:t>
            </a:r>
          </a:p>
          <a:p>
            <a:pPr lvl="1"/>
            <a:r>
              <a:rPr lang="en-US" sz="2200" dirty="0" smtClean="0"/>
              <a:t>Reliability</a:t>
            </a:r>
          </a:p>
          <a:p>
            <a:pPr lvl="1"/>
            <a:r>
              <a:rPr lang="en-US" sz="2200" dirty="0" smtClean="0"/>
              <a:t>Method of identity proofing</a:t>
            </a:r>
          </a:p>
          <a:p>
            <a:pPr lvl="1"/>
            <a:r>
              <a:rPr lang="en-US" sz="2200" dirty="0" smtClean="0"/>
              <a:t>Records retention (who keeps the recordings?)</a:t>
            </a:r>
          </a:p>
          <a:p>
            <a:pPr lvl="1"/>
            <a:r>
              <a:rPr lang="en-US" sz="2200" dirty="0" smtClean="0"/>
              <a:t>Cost and billing structure</a:t>
            </a:r>
          </a:p>
          <a:p>
            <a:pPr lvl="1"/>
            <a:r>
              <a:rPr lang="en-US" sz="2200" dirty="0" smtClean="0"/>
              <a:t>Do you need/want to be part of their “network?”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38520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the RON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Parties sign in to the communication technology platform</a:t>
            </a:r>
          </a:p>
          <a:p>
            <a:pPr lvl="1"/>
            <a:r>
              <a:rPr lang="en-US" sz="2200" dirty="0" smtClean="0"/>
              <a:t>Each party goes through a quick technology check to ensure they have working webcam and microphone and sufficient internet connection</a:t>
            </a:r>
          </a:p>
          <a:p>
            <a:r>
              <a:rPr lang="en-US" sz="2400" dirty="0" smtClean="0"/>
              <a:t>Signatories proceed through at least two identity proofing processes</a:t>
            </a:r>
          </a:p>
          <a:p>
            <a:pPr lvl="1"/>
            <a:r>
              <a:rPr lang="en-US" sz="2200" dirty="0" smtClean="0"/>
              <a:t>Communication technology provides notary with a means of verifying signatory’s identity</a:t>
            </a:r>
          </a:p>
          <a:p>
            <a:r>
              <a:rPr lang="en-US" sz="2400" dirty="0" smtClean="0"/>
              <a:t>Parties review the document(s) to be executed</a:t>
            </a:r>
          </a:p>
          <a:p>
            <a:r>
              <a:rPr lang="en-US" sz="2400" dirty="0" smtClean="0"/>
              <a:t>Signatories affix their electronic signature</a:t>
            </a:r>
          </a:p>
          <a:p>
            <a:r>
              <a:rPr lang="en-US" sz="2400" dirty="0" smtClean="0"/>
              <a:t>Notary affixes electronic signature and seal</a:t>
            </a:r>
          </a:p>
          <a:p>
            <a:pPr lvl="1"/>
            <a:endParaRPr lang="en-US" sz="22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005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Process of verifying signer’s identity is significantly more robust than traditional verification methods</a:t>
            </a:r>
          </a:p>
          <a:p>
            <a:r>
              <a:rPr lang="en-US" sz="2000" dirty="0" smtClean="0"/>
              <a:t>Credential analysis:  appropriate photo ID presented, communication technology validates through public or proprietary data sources</a:t>
            </a:r>
          </a:p>
          <a:p>
            <a:r>
              <a:rPr lang="en-US" sz="2000" dirty="0" smtClean="0"/>
              <a:t>Dynamic knowledge-based authentication (KBA):  communication technology asks signer a series of personal questions drawn from public or proprietary data sources</a:t>
            </a:r>
          </a:p>
          <a:p>
            <a:r>
              <a:rPr lang="en-US" sz="2000" dirty="0" smtClean="0"/>
              <a:t>Analysis of biometric data such as facial recognition, voiceprint analysis or fingerprint analysis</a:t>
            </a:r>
          </a:p>
          <a:p>
            <a:r>
              <a:rPr lang="en-US" sz="2000" dirty="0" smtClean="0"/>
              <a:t>RON communication technology must use at least two of these identity proofing methods in order for the notary to be able to conduct the notarial act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2058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Notary must be able to execute the notarial act in a single real-time session</a:t>
            </a:r>
          </a:p>
          <a:p>
            <a:r>
              <a:rPr lang="en-US" sz="2000" dirty="0" smtClean="0"/>
              <a:t>Notary is responsible for creating an audio-visual recording of the notarial act</a:t>
            </a:r>
          </a:p>
          <a:p>
            <a:pPr lvl="1"/>
            <a:r>
              <a:rPr lang="en-US" sz="1800" dirty="0" smtClean="0"/>
              <a:t>Audio-visual recording must be retained for 10 years</a:t>
            </a:r>
          </a:p>
          <a:p>
            <a:pPr lvl="1"/>
            <a:r>
              <a:rPr lang="en-US" sz="1800" dirty="0" smtClean="0"/>
              <a:t>Communication technology provider may have ability to retain recording for you</a:t>
            </a:r>
          </a:p>
          <a:p>
            <a:r>
              <a:rPr lang="en-US" sz="2000" dirty="0" smtClean="0"/>
              <a:t>Notary must record the act in a tamper-evident electronic journal</a:t>
            </a:r>
          </a:p>
          <a:p>
            <a:pPr lvl="1"/>
            <a:r>
              <a:rPr lang="en-US" sz="1800" dirty="0" smtClean="0"/>
              <a:t>Communication technology provider may have ability to document the act in journal form</a:t>
            </a:r>
          </a:p>
          <a:p>
            <a:pPr lvl="1"/>
            <a:r>
              <a:rPr lang="en-US" sz="1800" dirty="0" smtClean="0"/>
              <a:t>Law allows you to maintain multiple electronic journals</a:t>
            </a:r>
          </a:p>
          <a:p>
            <a:r>
              <a:rPr lang="en-US" sz="2000" dirty="0" smtClean="0"/>
              <a:t>Notary cannot use/sell/offer to sell personal info obtained through a RON transaction</a:t>
            </a:r>
          </a:p>
          <a:p>
            <a:r>
              <a:rPr lang="en-US" sz="2000" b="1" dirty="0" smtClean="0"/>
              <a:t>For real estate closings—</a:t>
            </a:r>
          </a:p>
          <a:p>
            <a:pPr lvl="1"/>
            <a:r>
              <a:rPr lang="en-US" sz="1800" b="1" dirty="0" smtClean="0"/>
              <a:t>Once the signatory’s identity has been verified, the communication technology platform will require the entry of the BBO number of the MA attorney overseeing the closing</a:t>
            </a:r>
          </a:p>
          <a:p>
            <a:r>
              <a:rPr lang="en-US" sz="2000" dirty="0" smtClean="0"/>
              <a:t>You can pass along the cost of using communication technology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5071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 and Notary Misconduct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80000" y="2522418"/>
            <a:ext cx="2520000" cy="3235939"/>
          </a:xfrm>
        </p:spPr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How to stay on the right side of the practice</a:t>
            </a:r>
            <a:endParaRPr lang="en-US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557" t="1404" r="16802" b="7822"/>
          <a:stretch/>
        </p:blipFill>
        <p:spPr>
          <a:xfrm>
            <a:off x="1080000" y="2522418"/>
            <a:ext cx="251065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7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71B4-63BA-4078-9B2C-250F5A3F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3" name="Content Placeholder 2" descr="SmartArt Placeholder - Block List">
            <a:extLst>
              <a:ext uri="{FF2B5EF4-FFF2-40B4-BE49-F238E27FC236}">
                <a16:creationId xmlns:a16="http://schemas.microsoft.com/office/drawing/2014/main" id="{B098FAB2-7AED-46E2-9AED-B30E23E92A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343624"/>
              </p:ext>
            </p:extLst>
          </p:nvPr>
        </p:nvGraphicFramePr>
        <p:xfrm>
          <a:off x="976745" y="2618080"/>
          <a:ext cx="10238510" cy="2605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3298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UPL Out of RON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New statute, G.L. c. 221, s. 46E, largely codifies </a:t>
            </a:r>
            <a:r>
              <a:rPr lang="en-US" sz="2400" i="1" dirty="0" smtClean="0"/>
              <a:t>REBA v. NREIS</a:t>
            </a:r>
            <a:r>
              <a:rPr lang="en-US" sz="2400" dirty="0" smtClean="0"/>
              <a:t> decision (2011)</a:t>
            </a:r>
          </a:p>
          <a:p>
            <a:r>
              <a:rPr lang="en-US" sz="2400" dirty="0" smtClean="0"/>
              <a:t>Only a MA attorney in good standing can do the following:</a:t>
            </a:r>
          </a:p>
          <a:p>
            <a:pPr lvl="1"/>
            <a:r>
              <a:rPr lang="en-US" sz="2200" dirty="0" smtClean="0"/>
              <a:t>Direct or manage a real estate closing</a:t>
            </a:r>
          </a:p>
          <a:p>
            <a:pPr lvl="1"/>
            <a:r>
              <a:rPr lang="en-US" sz="2200" dirty="0" smtClean="0"/>
              <a:t>Give legal advice as to the legal status of title</a:t>
            </a:r>
          </a:p>
          <a:p>
            <a:pPr lvl="1"/>
            <a:r>
              <a:rPr lang="en-US" sz="2200" dirty="0" smtClean="0"/>
              <a:t>Ensure that the seller/mortgagor is in a position to convey marketable title</a:t>
            </a:r>
          </a:p>
          <a:p>
            <a:pPr lvl="1"/>
            <a:r>
              <a:rPr lang="en-US" sz="2200" dirty="0" smtClean="0"/>
              <a:t>Issue a certification of title</a:t>
            </a:r>
          </a:p>
          <a:p>
            <a:pPr lvl="1"/>
            <a:r>
              <a:rPr lang="en-US" sz="2200" dirty="0" smtClean="0"/>
              <a:t>Draft a deed to real property on behalf of someone else</a:t>
            </a:r>
          </a:p>
          <a:p>
            <a:pPr lvl="1"/>
            <a:r>
              <a:rPr lang="en-US" sz="2200" dirty="0" smtClean="0"/>
              <a:t>Ensure that documents necessary to convey title were properly executed/acknowledged</a:t>
            </a:r>
          </a:p>
          <a:p>
            <a:pPr lvl="2"/>
            <a:r>
              <a:rPr lang="en-US" sz="2000" dirty="0" smtClean="0"/>
              <a:t>Non-attorney can take this step if under the direction/supervision of a MA attorney</a:t>
            </a:r>
          </a:p>
          <a:p>
            <a:pPr lvl="1"/>
            <a:r>
              <a:rPr lang="en-US" sz="2200" dirty="0" smtClean="0"/>
              <a:t>Disburse or manage the disbursement of consideration for the conveyance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88433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UPL violation:</a:t>
            </a:r>
          </a:p>
          <a:p>
            <a:pPr lvl="1"/>
            <a:r>
              <a:rPr lang="en-US" sz="1800" dirty="0" smtClean="0"/>
              <a:t>Attorney general can initiate action against “any person or creditor” engaging in pattern or practice of non-compliance</a:t>
            </a:r>
          </a:p>
          <a:p>
            <a:pPr lvl="1"/>
            <a:r>
              <a:rPr lang="en-US" sz="1800" dirty="0" smtClean="0"/>
              <a:t>Private right of action for a person having an interest or right potentially adversely affected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Misconduct by remote notary:</a:t>
            </a:r>
          </a:p>
          <a:p>
            <a:pPr lvl="1"/>
            <a:r>
              <a:rPr lang="en-US" sz="1800" dirty="0" smtClean="0"/>
              <a:t>Secretary has authority to revoke notary commission</a:t>
            </a:r>
          </a:p>
          <a:p>
            <a:pPr lvl="1"/>
            <a:r>
              <a:rPr lang="en-US" sz="1800" dirty="0" smtClean="0"/>
              <a:t>Attorney General has authority to enforce Secretary’s order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9612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 eyes on Secretary Galvin</a:t>
            </a:r>
          </a:p>
          <a:p>
            <a:pPr lvl="1"/>
            <a:r>
              <a:rPr lang="en-US" sz="2200" dirty="0" smtClean="0"/>
              <a:t>Procedures for obtaining “remote notary” commission</a:t>
            </a:r>
          </a:p>
          <a:p>
            <a:pPr lvl="1"/>
            <a:r>
              <a:rPr lang="en-US" sz="2200" dirty="0" smtClean="0"/>
              <a:t>Rules regarding performance of RON notarial act</a:t>
            </a:r>
          </a:p>
          <a:p>
            <a:pPr lvl="1"/>
            <a:r>
              <a:rPr lang="en-US" sz="2200" dirty="0" smtClean="0"/>
              <a:t>Approval of communication technology providers</a:t>
            </a:r>
          </a:p>
          <a:p>
            <a:pPr lvl="1"/>
            <a:r>
              <a:rPr lang="en-US" sz="2200" dirty="0" smtClean="0"/>
              <a:t>Establishment of standards for identity proofing</a:t>
            </a:r>
          </a:p>
          <a:p>
            <a:r>
              <a:rPr lang="en-US" sz="2400" dirty="0" smtClean="0"/>
              <a:t>Land Court may promulgate rules/guidelines for recording electronic documents with respect to registered land</a:t>
            </a:r>
          </a:p>
          <a:p>
            <a:r>
              <a:rPr lang="en-US" sz="2400" dirty="0" smtClean="0"/>
              <a:t>Registries may need to adopt guidelines for recording electronic documents</a:t>
            </a:r>
          </a:p>
          <a:p>
            <a:pPr lvl="1"/>
            <a:r>
              <a:rPr lang="en-US" sz="2200" dirty="0" smtClean="0"/>
              <a:t>Are there technological limitations in existing registry systems that should be reviewed?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50384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You: Q</a:t>
            </a:r>
            <a:br>
              <a:rPr lang="en-US" dirty="0" smtClean="0"/>
            </a:br>
            <a:r>
              <a:rPr lang="en-US" dirty="0" smtClean="0"/>
              <a:t>Me: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67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1566-D35C-4338-904C-A8705BE41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1790" y="1116871"/>
            <a:ext cx="3168000" cy="23876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FD967-DF54-47BC-AF75-0AAC031E3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1790" y="3771900"/>
            <a:ext cx="3168000" cy="216176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Contact me:</a:t>
            </a:r>
          </a:p>
          <a:p>
            <a:r>
              <a:rPr lang="en-US" sz="1800" dirty="0" smtClean="0"/>
              <a:t>Fran Nolan</a:t>
            </a:r>
          </a:p>
          <a:p>
            <a:r>
              <a:rPr lang="en-US" sz="1800" dirty="0" smtClean="0"/>
              <a:t>Harmon Law Offices, P.C.</a:t>
            </a:r>
          </a:p>
          <a:p>
            <a:r>
              <a:rPr lang="en-US" sz="1800" dirty="0" smtClean="0">
                <a:hlinkClick r:id="rId3"/>
              </a:rPr>
              <a:t>fnolan@harmonlaw.com</a:t>
            </a:r>
            <a:endParaRPr lang="en-US" sz="1800" dirty="0" smtClean="0"/>
          </a:p>
          <a:p>
            <a:r>
              <a:rPr lang="en-US" sz="1800" dirty="0" smtClean="0"/>
              <a:t>(617) 558-8418</a:t>
            </a:r>
            <a:endParaRPr lang="en-US" sz="1800" dirty="0"/>
          </a:p>
        </p:txBody>
      </p:sp>
      <p:pic>
        <p:nvPicPr>
          <p:cNvPr id="8" name="Picture Placeholder 7" descr="Inside of a shell">
            <a:extLst>
              <a:ext uri="{FF2B5EF4-FFF2-40B4-BE49-F238E27FC236}">
                <a16:creationId xmlns:a16="http://schemas.microsoft.com/office/drawing/2014/main" id="{D8FE157F-2A15-4EB8-81A7-C957105F36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036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34070" r="3407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i="1" dirty="0"/>
              <a:t>How REBA Learned to Stop Worrying and Love the 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2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the Notarial Act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Figuring out how to conduct a closing without actually being with people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612" t="-364" r="983" b="364"/>
          <a:stretch/>
        </p:blipFill>
        <p:spPr>
          <a:xfrm>
            <a:off x="1059447" y="2304000"/>
            <a:ext cx="2561106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2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Notarial Act as We Know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Traditional Notarial Act</a:t>
            </a:r>
          </a:p>
          <a:p>
            <a:pPr lvl="1"/>
            <a:r>
              <a:rPr lang="en-US" sz="2200" dirty="0" smtClean="0"/>
              <a:t>Notary and signatory appear together, in person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Acknowledgement: signatory confirms that signature was affixed voluntarily and, if applicable, with appropriate authority in representative capacity</a:t>
            </a:r>
          </a:p>
          <a:p>
            <a:pPr lvl="2">
              <a:lnSpc>
                <a:spcPct val="120000"/>
              </a:lnSpc>
            </a:pPr>
            <a:r>
              <a:rPr lang="en-US" sz="2000" dirty="0" err="1" smtClean="0"/>
              <a:t>Jurat</a:t>
            </a:r>
            <a:r>
              <a:rPr lang="en-US" sz="2000" dirty="0" smtClean="0"/>
              <a:t>:  signatory signs in front of notary, attests to truthfulness of document’s contents under oath/affirmation</a:t>
            </a:r>
          </a:p>
          <a:p>
            <a:pPr lvl="2"/>
            <a:r>
              <a:rPr lang="en-US" sz="2000" dirty="0" smtClean="0"/>
              <a:t>Satisfactory evidence of identity</a:t>
            </a:r>
          </a:p>
          <a:p>
            <a:pPr lvl="3"/>
            <a:r>
              <a:rPr lang="en-US" sz="1800" dirty="0" smtClean="0"/>
              <a:t>1+ photo ID from federal or state government agency w/signature</a:t>
            </a:r>
          </a:p>
          <a:p>
            <a:pPr lvl="3"/>
            <a:r>
              <a:rPr lang="en-US" sz="1800" dirty="0" smtClean="0"/>
              <a:t>Oath/affirmation of credible witness personally known to both notary and signatory</a:t>
            </a:r>
          </a:p>
          <a:p>
            <a:pPr lvl="3"/>
            <a:r>
              <a:rPr lang="en-US" sz="1800" dirty="0" smtClean="0"/>
              <a:t>Personal knowledge</a:t>
            </a:r>
          </a:p>
          <a:p>
            <a:pPr lvl="3"/>
            <a:r>
              <a:rPr lang="en-US" sz="1800" dirty="0" smtClean="0"/>
              <a:t>Non-citizen: passport or other governmental photo ID w/signature showing individual’s nationality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245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Notarizing In the Time of COVID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Remote Ink-Signed Notarization (RIN</a:t>
            </a:r>
            <a:r>
              <a:rPr lang="en-US" sz="2400" dirty="0" smtClean="0"/>
              <a:t>)</a:t>
            </a: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n-US" sz="2000" dirty="0"/>
              <a:t>Emergency legislation adopted in 2020 in response to COVID pandemic (Ch. 71 of the Acts of 2020</a:t>
            </a:r>
            <a:r>
              <a:rPr lang="en-US" sz="2000" dirty="0" smtClean="0"/>
              <a:t>), expired in March 2023</a:t>
            </a:r>
            <a:endParaRPr lang="en-US" sz="2000" dirty="0"/>
          </a:p>
          <a:p>
            <a:pPr lvl="1"/>
            <a:r>
              <a:rPr lang="en-US" sz="2000" dirty="0" smtClean="0"/>
              <a:t>Notary and signatory can be physically located in different locations within Massachusetts</a:t>
            </a:r>
          </a:p>
          <a:p>
            <a:pPr lvl="1"/>
            <a:r>
              <a:rPr lang="en-US" sz="2000" dirty="0" smtClean="0"/>
              <a:t>Electronic video conferencing used to communicate in real time</a:t>
            </a:r>
          </a:p>
          <a:p>
            <a:pPr lvl="2"/>
            <a:r>
              <a:rPr lang="en-US" sz="1800" dirty="0" smtClean="0"/>
              <a:t>Signatory discloses anyone present with the signer—they must be visible to the notary</a:t>
            </a:r>
          </a:p>
          <a:p>
            <a:pPr lvl="2"/>
            <a:r>
              <a:rPr lang="en-US" sz="1800" dirty="0" smtClean="0"/>
              <a:t>Signatory presents government-issued photo ID and, for real estate documents, second form of ID (e.g. credit card, recent tax bill) to notary via video</a:t>
            </a:r>
          </a:p>
          <a:p>
            <a:pPr lvl="2"/>
            <a:r>
              <a:rPr lang="en-US" sz="1800" dirty="0" smtClean="0"/>
              <a:t>Notary observes signatory’s execution of physical document during video conference</a:t>
            </a:r>
          </a:p>
          <a:p>
            <a:pPr lvl="2"/>
            <a:r>
              <a:rPr lang="en-US" sz="1800" dirty="0" smtClean="0"/>
              <a:t>Signatory sends wet-ink signed document to notary</a:t>
            </a:r>
          </a:p>
          <a:p>
            <a:pPr lvl="2"/>
            <a:r>
              <a:rPr lang="en-US" sz="1800" dirty="0" smtClean="0"/>
              <a:t>Notary conducts second video conference to verify document is the same one signatory executed and to conduct the notarial act</a:t>
            </a:r>
          </a:p>
          <a:p>
            <a:pPr lvl="2"/>
            <a:r>
              <a:rPr lang="en-US" sz="1800" dirty="0" smtClean="0"/>
              <a:t>Notary retains audio/video recording of both video conferences for 10 years</a:t>
            </a:r>
          </a:p>
          <a:p>
            <a:pPr lvl="2"/>
            <a:r>
              <a:rPr lang="en-US" sz="1800" dirty="0" smtClean="0"/>
              <a:t>Real estate: notary must be MA attorney or acting under direct supervision of MA attorney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933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Chapter 2 of the Acts of 2023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Changes:</a:t>
            </a:r>
          </a:p>
          <a:p>
            <a:pPr lvl="1"/>
            <a:r>
              <a:rPr lang="en-US" sz="2400" dirty="0" smtClean="0"/>
              <a:t>Definitions</a:t>
            </a:r>
          </a:p>
          <a:p>
            <a:pPr lvl="1"/>
            <a:r>
              <a:rPr lang="en-US" sz="2400" dirty="0" smtClean="0"/>
              <a:t>Seal</a:t>
            </a:r>
          </a:p>
          <a:p>
            <a:pPr lvl="1"/>
            <a:r>
              <a:rPr lang="en-US" sz="2400" dirty="0" smtClean="0"/>
              <a:t>Journal</a:t>
            </a:r>
          </a:p>
          <a:p>
            <a:pPr lvl="1"/>
            <a:r>
              <a:rPr lang="en-US" sz="2400" dirty="0" smtClean="0"/>
              <a:t>UPL/Notary Misconduct</a:t>
            </a:r>
          </a:p>
          <a:p>
            <a:pPr lvl="1"/>
            <a:r>
              <a:rPr lang="en-US" sz="2400" dirty="0" smtClean="0"/>
              <a:t>Electronic Notarization</a:t>
            </a:r>
          </a:p>
          <a:p>
            <a:pPr lvl="1"/>
            <a:r>
              <a:rPr lang="en-US" sz="2400" dirty="0" smtClean="0"/>
              <a:t>Remote Notarization</a:t>
            </a:r>
          </a:p>
          <a:p>
            <a:r>
              <a:rPr lang="en-US" sz="2800" dirty="0" smtClean="0"/>
              <a:t>Except for UPL, all changes affect MGL c. 222 – the chapter governing MA notaries public</a:t>
            </a:r>
          </a:p>
          <a:p>
            <a:r>
              <a:rPr lang="en-US" sz="2800" dirty="0" smtClean="0"/>
              <a:t>Effective January 1, 2024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“The RON Bill”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77460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Notarization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/>
              <a:t>Goodbye briefcase, hello iPad!</a:t>
            </a:r>
            <a:endParaRPr lang="en-US" sz="4400" i="1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3702" r="13702"/>
          <a:stretch>
            <a:fillRect/>
          </a:stretch>
        </p:blipFill>
        <p:spPr>
          <a:xfrm>
            <a:off x="1052822" y="2285255"/>
            <a:ext cx="2519362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82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In-Person Electronic Notarization (IPEN)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87751" cy="413785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New statutory section:  G.L. c. 222, s. 27</a:t>
            </a:r>
          </a:p>
          <a:p>
            <a:r>
              <a:rPr lang="en-US" sz="2400" dirty="0" smtClean="0"/>
              <a:t>Allows notary to affix an electronic signature and seal to an electronic document</a:t>
            </a:r>
          </a:p>
          <a:p>
            <a:r>
              <a:rPr lang="en-US" sz="2400" dirty="0" smtClean="0"/>
              <a:t>Requires use of tamper-evident technology</a:t>
            </a:r>
          </a:p>
          <a:p>
            <a:pPr lvl="1"/>
            <a:r>
              <a:rPr lang="en-US" sz="1800" dirty="0" smtClean="0"/>
              <a:t>Tamper-evident: a </a:t>
            </a:r>
            <a:r>
              <a:rPr lang="en-US" sz="1800" dirty="0"/>
              <a:t>layer of security in electronically notarized documents that provides evidence of any changes made to an electronic document after it was notarized.</a:t>
            </a:r>
            <a:r>
              <a:rPr lang="en-US" dirty="0"/>
              <a:t> </a:t>
            </a:r>
            <a:endParaRPr lang="en-US" dirty="0" smtClean="0"/>
          </a:p>
          <a:p>
            <a:pPr lvl="2"/>
            <a:r>
              <a:rPr lang="en-US" sz="1800" dirty="0" smtClean="0"/>
              <a:t>Example: digital certificate</a:t>
            </a:r>
          </a:p>
          <a:p>
            <a:r>
              <a:rPr lang="en-US" sz="2200" dirty="0" smtClean="0"/>
              <a:t>Notary chooses the technology platform</a:t>
            </a:r>
          </a:p>
          <a:p>
            <a:r>
              <a:rPr lang="en-US" sz="2200" dirty="0" smtClean="0"/>
              <a:t>Electronic seal must be </a:t>
            </a:r>
          </a:p>
          <a:p>
            <a:pPr lvl="1"/>
            <a:r>
              <a:rPr lang="en-US" sz="2000" dirty="0" smtClean="0"/>
              <a:t>Unique to the notary</a:t>
            </a:r>
          </a:p>
          <a:p>
            <a:pPr lvl="1"/>
            <a:r>
              <a:rPr lang="en-US" sz="2000" dirty="0" smtClean="0"/>
              <a:t>Independently verifiable</a:t>
            </a:r>
          </a:p>
          <a:p>
            <a:pPr lvl="1"/>
            <a:r>
              <a:rPr lang="en-US" sz="2000" dirty="0" smtClean="0"/>
              <a:t>Retained under notary’s sole control AND</a:t>
            </a:r>
          </a:p>
          <a:p>
            <a:pPr lvl="1"/>
            <a:r>
              <a:rPr lang="en-US" sz="2000" dirty="0" smtClean="0"/>
              <a:t>Attached to or logically associated with the electronic record in tamper-evident manner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166" y="1614195"/>
            <a:ext cx="6376556" cy="478241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385388" y="3844212"/>
            <a:ext cx="4254759" cy="3825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927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-Theme-Water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MS-Theme-Wate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Conference Presentation_Win32_SB v2" id="{BC88B365-8E38-4ABB-98F4-3EC291BC7C6D}" vid="{68186960-B69F-4045-8CE0-AF496D95D6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208899-44E9-47BE-97CD-9D5D01FB74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94B7CA-1290-47DA-A8FD-EC74EF42B4FE}">
  <ds:schemaRefs>
    <ds:schemaRef ds:uri="http://purl.org/dc/elements/1.1/"/>
    <ds:schemaRef ds:uri="71af3243-3dd4-4a8d-8c0d-dd76da1f02a5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B7FF9F3B-DE24-4577-9CF6-31E167D48E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conference presentation</Template>
  <TotalTime>0</TotalTime>
  <Words>1530</Words>
  <Application>Microsoft Office PowerPoint</Application>
  <PresentationFormat>Widescreen</PresentationFormat>
  <Paragraphs>175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Garamond</vt:lpstr>
      <vt:lpstr>Office Theme</vt:lpstr>
      <vt:lpstr>What You Need to Know About the New Electronic and Online Notarization Law</vt:lpstr>
      <vt:lpstr>Overview</vt:lpstr>
      <vt:lpstr>Introduction</vt:lpstr>
      <vt:lpstr>The Evolution of the Notarial Act</vt:lpstr>
      <vt:lpstr>The Notarial Act as We Know It</vt:lpstr>
      <vt:lpstr>Notarizing In the Time of COVID</vt:lpstr>
      <vt:lpstr>Chapter 2 of the Acts of 2023</vt:lpstr>
      <vt:lpstr>Electronic Notarization</vt:lpstr>
      <vt:lpstr>In-Person Electronic Notarization (IPEN)</vt:lpstr>
      <vt:lpstr>Working Backwards: Making an Electronic Record Tangible</vt:lpstr>
      <vt:lpstr>Remote Online Notarization</vt:lpstr>
      <vt:lpstr>Remote Online Notarization (RON)</vt:lpstr>
      <vt:lpstr>Definitional Changes for RON</vt:lpstr>
      <vt:lpstr>Walk Before You RON</vt:lpstr>
      <vt:lpstr>Communication Technology</vt:lpstr>
      <vt:lpstr>Steps in the RON Process</vt:lpstr>
      <vt:lpstr>Verifying Identity</vt:lpstr>
      <vt:lpstr>Other RON Requirements</vt:lpstr>
      <vt:lpstr>UPL and Notary Misconduct</vt:lpstr>
      <vt:lpstr>Keeping UPL Out of RON Transactions</vt:lpstr>
      <vt:lpstr>Penalties</vt:lpstr>
      <vt:lpstr>What’s Next?</vt:lpstr>
      <vt:lpstr>You: Q Me: 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2023-09-29T13:50:34Z</dcterms:created>
  <dcterms:modified xsi:type="dcterms:W3CDTF">2023-09-29T17:57:38Z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